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58" r:id="rId4"/>
    <p:sldId id="259" r:id="rId5"/>
    <p:sldId id="262" r:id="rId6"/>
    <p:sldId id="276" r:id="rId7"/>
    <p:sldId id="263" r:id="rId8"/>
    <p:sldId id="264" r:id="rId9"/>
    <p:sldId id="265" r:id="rId10"/>
    <p:sldId id="266" r:id="rId11"/>
    <p:sldId id="267" r:id="rId12"/>
    <p:sldId id="268" r:id="rId13"/>
    <p:sldId id="269" r:id="rId14"/>
    <p:sldId id="270" r:id="rId15"/>
    <p:sldId id="271" r:id="rId16"/>
    <p:sldId id="272" r:id="rId17"/>
    <p:sldId id="280"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101"/>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D8E8C-1170-404E-B58D-06BBE284592B}" type="datetimeFigureOut">
              <a:rPr lang="ru-RU" smtClean="0"/>
              <a:t>04.02.2021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76F8FE-F60F-4D26-8065-E09852D01D7A}" type="slidenum">
              <a:rPr lang="ru-RU" smtClean="0"/>
              <a:t>‹#›</a:t>
            </a:fld>
            <a:endParaRPr lang="ru-RU"/>
          </a:p>
        </p:txBody>
      </p:sp>
    </p:spTree>
    <p:extLst>
      <p:ext uri="{BB962C8B-B14F-4D97-AF65-F5344CB8AC3E}">
        <p14:creationId xmlns:p14="http://schemas.microsoft.com/office/powerpoint/2010/main" val="2426262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576F8FE-F60F-4D26-8065-E09852D01D7A}" type="slidenum">
              <a:rPr lang="ru-RU" smtClean="0"/>
              <a:t>1</a:t>
            </a:fld>
            <a:endParaRPr lang="ru-RU"/>
          </a:p>
        </p:txBody>
      </p:sp>
    </p:spTree>
    <p:extLst>
      <p:ext uri="{BB962C8B-B14F-4D97-AF65-F5344CB8AC3E}">
        <p14:creationId xmlns:p14="http://schemas.microsoft.com/office/powerpoint/2010/main" val="4234319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2213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68690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4349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2899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23979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3176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04.02.2021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6960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04.02.2021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85641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04.02.2021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78317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7403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25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04.02.2021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40353624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0.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268760"/>
            <a:ext cx="7772400" cy="151216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spcBef>
                <a:spcPts val="0"/>
              </a:spcBef>
            </a:pPr>
            <a:r>
              <a:rPr lang="ru-RU" sz="7200" dirty="0" smtClean="0">
                <a:solidFill>
                  <a:srgbClr val="FF0000"/>
                </a:solidFill>
                <a:latin typeface="Arial Black" pitchFamily="34" charset="0"/>
              </a:rPr>
              <a:t>Афганистан </a:t>
            </a:r>
            <a:r>
              <a:rPr lang="ru-RU" sz="7200" dirty="0" smtClean="0">
                <a:solidFill>
                  <a:srgbClr val="FF0000"/>
                </a:solidFill>
                <a:latin typeface="+mn-lt"/>
              </a:rPr>
              <a:t/>
            </a:r>
            <a:br>
              <a:rPr lang="ru-RU" sz="7200" dirty="0" smtClean="0">
                <a:solidFill>
                  <a:srgbClr val="FF0000"/>
                </a:solidFill>
                <a:latin typeface="+mn-lt"/>
              </a:rPr>
            </a:br>
            <a:r>
              <a:rPr lang="ru-RU" sz="7200" dirty="0" smtClean="0">
                <a:solidFill>
                  <a:srgbClr val="FF0000"/>
                </a:solidFill>
                <a:latin typeface="+mn-lt"/>
              </a:rPr>
              <a:t>болит </a:t>
            </a:r>
            <a:br>
              <a:rPr lang="ru-RU" sz="7200" dirty="0" smtClean="0">
                <a:solidFill>
                  <a:srgbClr val="FF0000"/>
                </a:solidFill>
                <a:latin typeface="+mn-lt"/>
              </a:rPr>
            </a:br>
            <a:r>
              <a:rPr lang="ru-RU" sz="7200" dirty="0" smtClean="0">
                <a:solidFill>
                  <a:srgbClr val="FF0000"/>
                </a:solidFill>
                <a:latin typeface="+mn-lt"/>
              </a:rPr>
              <a:t>в душе моей…</a:t>
            </a:r>
            <a:endParaRPr lang="ru-RU" sz="7200" dirty="0">
              <a:solidFill>
                <a:srgbClr val="FF0000"/>
              </a:solidFill>
              <a:latin typeface="+mn-lt"/>
            </a:endParaRPr>
          </a:p>
        </p:txBody>
      </p:sp>
      <p:sp>
        <p:nvSpPr>
          <p:cNvPr id="3" name="Подзаголовок 2"/>
          <p:cNvSpPr>
            <a:spLocks noGrp="1"/>
          </p:cNvSpPr>
          <p:nvPr>
            <p:ph type="subTitle" idx="1"/>
          </p:nvPr>
        </p:nvSpPr>
        <p:spPr>
          <a:xfrm>
            <a:off x="1403648" y="4581128"/>
            <a:ext cx="6400800" cy="1296144"/>
          </a:xfrm>
        </p:spPr>
        <p:txBody>
          <a:bodyPr/>
          <a:lstStyle/>
          <a:p>
            <a:r>
              <a:rPr lang="ru-RU" b="1" dirty="0" smtClean="0">
                <a:solidFill>
                  <a:srgbClr val="002060"/>
                </a:solidFill>
                <a:effectLst>
                  <a:outerShdw blurRad="38100" dist="38100" dir="2700000" algn="tl">
                    <a:srgbClr val="000000">
                      <a:alpha val="43137"/>
                    </a:srgbClr>
                  </a:outerShdw>
                </a:effectLst>
              </a:rPr>
              <a:t>Памяти земляков, погибших в Афганистане</a:t>
            </a:r>
            <a:endParaRPr lang="ru-RU"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8434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147248" cy="995710"/>
          </a:xfrm>
        </p:spPr>
        <p:txBody>
          <a:bodyPr>
            <a:normAutofit/>
          </a:bodyPr>
          <a:lstStyle/>
          <a:p>
            <a:pPr algn="ctr"/>
            <a:r>
              <a:rPr lang="ru-RU" sz="2400" b="1" dirty="0" smtClean="0"/>
              <a:t>Воскресенский Алексей Константинович </a:t>
            </a:r>
            <a:br>
              <a:rPr lang="ru-RU" sz="2400" b="1" dirty="0" smtClean="0"/>
            </a:br>
            <a:r>
              <a:rPr lang="ru-RU" sz="2400" b="1" dirty="0" smtClean="0"/>
              <a:t>(18.10.1966 – 11.10.1986)</a:t>
            </a:r>
            <a:endParaRPr lang="ru-RU" sz="2400" b="1" dirty="0"/>
          </a:p>
        </p:txBody>
      </p:sp>
      <p:sp>
        <p:nvSpPr>
          <p:cNvPr id="3" name="Объект 2"/>
          <p:cNvSpPr>
            <a:spLocks noGrp="1"/>
          </p:cNvSpPr>
          <p:nvPr>
            <p:ph idx="1"/>
          </p:nvPr>
        </p:nvSpPr>
        <p:spPr/>
        <p:txBody>
          <a:bodyPr>
            <a:normAutofit/>
          </a:bodyPr>
          <a:lstStyle/>
          <a:p>
            <a:pPr marL="0" indent="0">
              <a:buNone/>
            </a:pPr>
            <a:endParaRPr lang="ru-RU" sz="1800" b="1" dirty="0"/>
          </a:p>
          <a:p>
            <a:pPr marL="0" indent="0">
              <a:buNone/>
            </a:pPr>
            <a:endParaRPr lang="ru-RU" sz="1800" b="1" dirty="0" smtClean="0"/>
          </a:p>
          <a:p>
            <a:endParaRPr lang="ru-RU" sz="1800" dirty="0" smtClean="0"/>
          </a:p>
        </p:txBody>
      </p:sp>
      <p:sp>
        <p:nvSpPr>
          <p:cNvPr id="4" name="Текст 3"/>
          <p:cNvSpPr>
            <a:spLocks noGrp="1"/>
          </p:cNvSpPr>
          <p:nvPr>
            <p:ph type="body" sz="half" idx="2"/>
          </p:nvPr>
        </p:nvSpPr>
        <p:spPr>
          <a:xfrm>
            <a:off x="395536" y="1556792"/>
            <a:ext cx="4680520" cy="5040560"/>
          </a:xfrm>
        </p:spPr>
        <p:txBody>
          <a:bodyPr>
            <a:normAutofit fontScale="92500" lnSpcReduction="20000"/>
          </a:bodyPr>
          <a:lstStyle/>
          <a:p>
            <a:endParaRPr lang="ru-RU" sz="1500" dirty="0" smtClean="0"/>
          </a:p>
          <a:p>
            <a:pPr indent="360000">
              <a:spcBef>
                <a:spcPts val="0"/>
              </a:spcBef>
            </a:pPr>
            <a:r>
              <a:rPr lang="ru-RU" sz="1600" dirty="0"/>
              <a:t>15 февраля 2006 года в Коряжме на школе </a:t>
            </a:r>
            <a:r>
              <a:rPr lang="ru-RU" sz="1600" dirty="0" smtClean="0"/>
              <a:t>№</a:t>
            </a:r>
            <a:r>
              <a:rPr lang="ru-RU" sz="1600" dirty="0"/>
              <a:t> </a:t>
            </a:r>
            <a:r>
              <a:rPr lang="ru-RU" sz="1600" dirty="0" smtClean="0"/>
              <a:t>2 </a:t>
            </a:r>
            <a:r>
              <a:rPr lang="ru-RU" sz="1600" dirty="0"/>
              <a:t>была открыта мемориальная доска кавалеру ордена Красной Звезды Алексею Воскресенскому.</a:t>
            </a:r>
          </a:p>
          <a:p>
            <a:pPr indent="360000">
              <a:spcBef>
                <a:spcPts val="0"/>
              </a:spcBef>
            </a:pPr>
            <a:r>
              <a:rPr lang="ru-RU" sz="1600" dirty="0"/>
              <a:t>В школе он получил права шофера, мечтал служить в автомобильных войсках. После призыва в ряды Советской армии, Алексей попадает в «</a:t>
            </a:r>
            <a:r>
              <a:rPr lang="ru-RU" sz="1600" dirty="0" err="1"/>
              <a:t>учебку</a:t>
            </a:r>
            <a:r>
              <a:rPr lang="ru-RU" sz="1600" dirty="0"/>
              <a:t>», окончив которую с отличием, стал механиком-водителем танка. С апреля 1985 он служит в Афганистане. </a:t>
            </a:r>
          </a:p>
          <a:p>
            <a:pPr indent="360000">
              <a:spcBef>
                <a:spcPts val="0"/>
              </a:spcBef>
            </a:pPr>
            <a:r>
              <a:rPr lang="ru-RU" sz="1600" dirty="0"/>
              <a:t>Приказ  о демобилизации Алексея Воскресенского датирован 27 сентября 1986 года. А 11 октября Алексей погиб.</a:t>
            </a:r>
          </a:p>
          <a:p>
            <a:endParaRPr lang="ru-RU" dirty="0"/>
          </a:p>
          <a:p>
            <a:r>
              <a:rPr lang="ru-RU" b="1" i="1" dirty="0"/>
              <a:t>…По приказу солдаты</a:t>
            </a:r>
            <a:endParaRPr lang="ru-RU" dirty="0"/>
          </a:p>
          <a:p>
            <a:r>
              <a:rPr lang="ru-RU" b="1" i="1" dirty="0"/>
              <a:t>Шли отчаянно в бой.</a:t>
            </a:r>
            <a:endParaRPr lang="ru-RU" dirty="0"/>
          </a:p>
          <a:p>
            <a:r>
              <a:rPr lang="ru-RU" b="1" i="1" dirty="0"/>
              <a:t>Где-то там под Гератом,</a:t>
            </a:r>
            <a:endParaRPr lang="ru-RU" dirty="0"/>
          </a:p>
          <a:p>
            <a:r>
              <a:rPr lang="ru-RU" b="1" i="1" dirty="0"/>
              <a:t>Он прикрыл их собой.</a:t>
            </a:r>
            <a:endParaRPr lang="ru-RU" dirty="0"/>
          </a:p>
          <a:p>
            <a:r>
              <a:rPr lang="ru-RU" b="1" i="1" dirty="0"/>
              <a:t>Никогда он не встанет</a:t>
            </a:r>
            <a:endParaRPr lang="ru-RU" dirty="0"/>
          </a:p>
          <a:p>
            <a:r>
              <a:rPr lang="ru-RU" b="1" i="1" dirty="0"/>
              <a:t>И домой не придет.</a:t>
            </a:r>
            <a:endParaRPr lang="ru-RU" dirty="0"/>
          </a:p>
          <a:p>
            <a:r>
              <a:rPr lang="ru-RU" b="1" i="1" dirty="0"/>
              <a:t>Он в далеком  </a:t>
            </a:r>
            <a:r>
              <a:rPr lang="ru-RU" b="1" i="1" dirty="0" err="1"/>
              <a:t>Афгане</a:t>
            </a:r>
            <a:endParaRPr lang="ru-RU" dirty="0"/>
          </a:p>
          <a:p>
            <a:r>
              <a:rPr lang="ru-RU" b="1" i="1" dirty="0"/>
              <a:t>Этой песней </a:t>
            </a:r>
            <a:r>
              <a:rPr lang="ru-RU" b="1" i="1" dirty="0" smtClean="0"/>
              <a:t>живет…</a:t>
            </a:r>
            <a:endParaRPr lang="ru-RU" dirty="0"/>
          </a:p>
          <a:p>
            <a:r>
              <a:rPr lang="ru-RU" b="1" dirty="0"/>
              <a:t> </a:t>
            </a:r>
            <a:endParaRPr lang="ru-RU" dirty="0"/>
          </a:p>
          <a:p>
            <a:pPr indent="360000">
              <a:spcBef>
                <a:spcPts val="0"/>
              </a:spcBef>
            </a:pPr>
            <a:r>
              <a:rPr lang="ru-RU" sz="1600" dirty="0"/>
              <a:t>Эти строки </a:t>
            </a:r>
            <a:r>
              <a:rPr lang="ru-RU" sz="1600" dirty="0" err="1"/>
              <a:t>коряжемского</a:t>
            </a:r>
            <a:r>
              <a:rPr lang="ru-RU" sz="1600" dirty="0"/>
              <a:t> поэта Николая </a:t>
            </a:r>
            <a:r>
              <a:rPr lang="ru-RU" sz="1600" dirty="0" err="1"/>
              <a:t>Шкаредного</a:t>
            </a:r>
            <a:r>
              <a:rPr lang="ru-RU" sz="1600" dirty="0"/>
              <a:t> посвящены Алексею Воскресенскому.</a:t>
            </a:r>
          </a:p>
        </p:txBody>
      </p:sp>
      <p:pic>
        <p:nvPicPr>
          <p:cNvPr id="2050" name="Picture 2" descr="D:\Рабочий стол\IMG_15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665" y="2320309"/>
            <a:ext cx="3269378" cy="2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82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034851"/>
          </a:xfrm>
        </p:spPr>
        <p:txBody>
          <a:bodyPr>
            <a:normAutofit/>
          </a:bodyPr>
          <a:lstStyle/>
          <a:p>
            <a:pPr algn="ctr"/>
            <a:r>
              <a:rPr lang="ru-RU" sz="2400" b="1" dirty="0" smtClean="0"/>
              <a:t>Головкин Андрей Юрьевич </a:t>
            </a:r>
            <a:br>
              <a:rPr lang="ru-RU" sz="2400" b="1" dirty="0" smtClean="0"/>
            </a:br>
            <a:r>
              <a:rPr lang="ru-RU" sz="2400" b="1" dirty="0" smtClean="0"/>
              <a:t>(05.05.1964 – 20.08.1984)</a:t>
            </a:r>
            <a:endParaRPr lang="ru-RU" sz="2400" b="1"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46271" y="2132856"/>
            <a:ext cx="2945764" cy="3528392"/>
          </a:xfrm>
        </p:spPr>
      </p:pic>
      <p:sp>
        <p:nvSpPr>
          <p:cNvPr id="4" name="Текст 3"/>
          <p:cNvSpPr>
            <a:spLocks noGrp="1"/>
          </p:cNvSpPr>
          <p:nvPr>
            <p:ph type="body" sz="half" idx="2"/>
          </p:nvPr>
        </p:nvSpPr>
        <p:spPr>
          <a:xfrm>
            <a:off x="457200" y="1772816"/>
            <a:ext cx="5170484" cy="4248472"/>
          </a:xfrm>
        </p:spPr>
        <p:txBody>
          <a:bodyPr>
            <a:normAutofit fontScale="92500" lnSpcReduction="10000"/>
          </a:bodyPr>
          <a:lstStyle/>
          <a:p>
            <a:pPr indent="360000">
              <a:spcBef>
                <a:spcPts val="0"/>
              </a:spcBef>
            </a:pPr>
            <a:r>
              <a:rPr lang="ru-RU" sz="1500" dirty="0"/>
              <a:t>Андрей родился в Котласе. После </a:t>
            </a:r>
            <a:r>
              <a:rPr lang="ru-RU" sz="1500" dirty="0" smtClean="0"/>
              <a:t>8-и </a:t>
            </a:r>
            <a:r>
              <a:rPr lang="ru-RU" sz="1500" dirty="0"/>
              <a:t>классов поступил в </a:t>
            </a:r>
            <a:r>
              <a:rPr lang="ru-RU" sz="1500" dirty="0" err="1"/>
              <a:t>Лимендское</a:t>
            </a:r>
            <a:r>
              <a:rPr lang="ru-RU" sz="1500" dirty="0"/>
              <a:t> училище № 3 на слесаря-инструментальщика. 29 марта 1983 года Андрея призвали в армию и направили в город Термез  в Узбекистане, где он получил воинскую специальность - пулеметчик. </a:t>
            </a:r>
            <a:endParaRPr lang="ru-RU" sz="1500" dirty="0" smtClean="0"/>
          </a:p>
          <a:p>
            <a:pPr indent="360000">
              <a:spcBef>
                <a:spcPts val="0"/>
              </a:spcBef>
            </a:pPr>
            <a:r>
              <a:rPr lang="ru-RU" sz="1500" dirty="0" smtClean="0"/>
              <a:t>С </a:t>
            </a:r>
            <a:r>
              <a:rPr lang="ru-RU" sz="1500" dirty="0"/>
              <a:t>июня 1983 года – служба в Афганистане.  Андрей принимал участие в шести боевых операциях. Погиб  </a:t>
            </a:r>
            <a:r>
              <a:rPr lang="ru-RU" sz="1500" dirty="0" smtClean="0"/>
              <a:t>20</a:t>
            </a:r>
            <a:r>
              <a:rPr lang="ru-RU" sz="1600" dirty="0"/>
              <a:t> </a:t>
            </a:r>
            <a:r>
              <a:rPr lang="ru-RU" sz="1500" dirty="0" smtClean="0"/>
              <a:t>августа </a:t>
            </a:r>
            <a:r>
              <a:rPr lang="ru-RU" sz="1500" dirty="0"/>
              <a:t>1984 года. Взводу, в котором служил Головкин, было приказано захватить селение, занятое противником. Прикрывая товарищей, Андрей  бил по </a:t>
            </a:r>
            <a:r>
              <a:rPr lang="ru-RU" sz="1500" dirty="0" err="1"/>
              <a:t>душманам</a:t>
            </a:r>
            <a:r>
              <a:rPr lang="ru-RU" sz="1500" dirty="0"/>
              <a:t> из пулемета в упор. Герой-афганец похоронен в Котласе.</a:t>
            </a:r>
          </a:p>
          <a:p>
            <a:pPr indent="360000">
              <a:lnSpc>
                <a:spcPct val="110000"/>
              </a:lnSpc>
              <a:spcBef>
                <a:spcPts val="0"/>
              </a:spcBef>
            </a:pPr>
            <a:r>
              <a:rPr lang="ru-RU" sz="1500" dirty="0"/>
              <a:t>Андрей Головкин посмертно награжден орденом Красной Звезды, медалью «Воину-интернационалисту от благодарного афганского народа» и нагрудным знаком «Воину-интернационалисту».</a:t>
            </a:r>
          </a:p>
          <a:p>
            <a:pPr indent="360000">
              <a:lnSpc>
                <a:spcPct val="110000"/>
              </a:lnSpc>
              <a:spcBef>
                <a:spcPts val="0"/>
              </a:spcBef>
            </a:pPr>
            <a:r>
              <a:rPr lang="ru-RU" sz="1500" dirty="0"/>
              <a:t> 5 мая 2015 года, в день рождения Андрея, состоялось торжественное открытие мемориальной доски в честь героя-афганца.  Доска установлена  на фасаде здания </a:t>
            </a:r>
            <a:r>
              <a:rPr lang="ru-RU" sz="1500" dirty="0" err="1"/>
              <a:t>Котласского</a:t>
            </a:r>
            <a:r>
              <a:rPr lang="ru-RU" sz="1500" dirty="0"/>
              <a:t> техникума торговли и общественного питания.</a:t>
            </a:r>
          </a:p>
          <a:p>
            <a:pPr indent="360000">
              <a:lnSpc>
                <a:spcPct val="80000"/>
              </a:lnSpc>
              <a:spcBef>
                <a:spcPts val="0"/>
              </a:spcBef>
            </a:pPr>
            <a:endParaRPr lang="ru-RU" sz="1500" dirty="0"/>
          </a:p>
        </p:txBody>
      </p:sp>
    </p:spTree>
    <p:extLst>
      <p:ext uri="{BB962C8B-B14F-4D97-AF65-F5344CB8AC3E}">
        <p14:creationId xmlns:p14="http://schemas.microsoft.com/office/powerpoint/2010/main" val="2598006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147248" cy="1007963"/>
          </a:xfrm>
        </p:spPr>
        <p:txBody>
          <a:bodyPr>
            <a:normAutofit/>
          </a:bodyPr>
          <a:lstStyle/>
          <a:p>
            <a:pPr algn="ctr"/>
            <a:r>
              <a:rPr lang="ru-RU" sz="2400" b="1" dirty="0" smtClean="0"/>
              <a:t>Мурашкин Валерий Николаевич</a:t>
            </a:r>
            <a:br>
              <a:rPr lang="ru-RU" sz="2400" b="1" dirty="0" smtClean="0"/>
            </a:br>
            <a:r>
              <a:rPr lang="ru-RU" sz="2400" b="1" dirty="0" smtClean="0"/>
              <a:t>(31.12.1964 – 23.07.1984)</a:t>
            </a:r>
            <a:endParaRPr lang="ru-RU" sz="2400" b="1"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2160" y="2276872"/>
            <a:ext cx="2225809" cy="2663552"/>
          </a:xfrm>
        </p:spPr>
      </p:pic>
      <p:sp>
        <p:nvSpPr>
          <p:cNvPr id="4" name="Текст 3"/>
          <p:cNvSpPr>
            <a:spLocks noGrp="1"/>
          </p:cNvSpPr>
          <p:nvPr>
            <p:ph type="body" sz="half" idx="2"/>
          </p:nvPr>
        </p:nvSpPr>
        <p:spPr>
          <a:xfrm>
            <a:off x="457200" y="1844824"/>
            <a:ext cx="4834880" cy="4536504"/>
          </a:xfrm>
        </p:spPr>
        <p:txBody>
          <a:bodyPr>
            <a:normAutofit/>
          </a:bodyPr>
          <a:lstStyle/>
          <a:p>
            <a:pPr indent="360000">
              <a:spcBef>
                <a:spcPts val="0"/>
              </a:spcBef>
            </a:pPr>
            <a:r>
              <a:rPr lang="ru-RU" sz="1500" dirty="0"/>
              <a:t>7 мая 2013 года состоялось торжественное открытие мемориальной доски погибшему в Афганистане Валерию Мурашкину </a:t>
            </a:r>
            <a:r>
              <a:rPr lang="ru-RU" sz="1500" dirty="0" smtClean="0"/>
              <a:t>(</a:t>
            </a:r>
            <a:r>
              <a:rPr lang="ru-RU" sz="1500" dirty="0"/>
              <a:t>на фасаде Вычегодской школы </a:t>
            </a:r>
            <a:r>
              <a:rPr lang="ru-RU" sz="1500" dirty="0" smtClean="0"/>
              <a:t>№ 4 </a:t>
            </a:r>
            <a:r>
              <a:rPr lang="ru-RU" sz="1500" dirty="0"/>
              <a:t>им. Ю. Гагарина).</a:t>
            </a:r>
          </a:p>
          <a:p>
            <a:pPr indent="360000">
              <a:spcBef>
                <a:spcPts val="0"/>
              </a:spcBef>
            </a:pPr>
            <a:r>
              <a:rPr lang="ru-RU" sz="1500" dirty="0"/>
              <a:t>Этот сын был для родителей новогодним подарком – на свет он появился 31 декабря 1964 года. Закончил Вычегодское ПТУ, получив специальность электромонтёра тепловозов. А </a:t>
            </a:r>
            <a:r>
              <a:rPr lang="ru-RU" sz="1500" dirty="0" smtClean="0"/>
              <a:t>29</a:t>
            </a:r>
            <a:r>
              <a:rPr lang="ru-RU" sz="1600" dirty="0" smtClean="0"/>
              <a:t> </a:t>
            </a:r>
            <a:r>
              <a:rPr lang="ru-RU" sz="1500" dirty="0" smtClean="0"/>
              <a:t>марта 1983 года  получил повестку из военкомата. </a:t>
            </a:r>
          </a:p>
          <a:p>
            <a:pPr indent="360000">
              <a:spcBef>
                <a:spcPts val="0"/>
              </a:spcBef>
            </a:pPr>
            <a:r>
              <a:rPr lang="ru-RU" sz="1500" dirty="0" smtClean="0"/>
              <a:t> </a:t>
            </a:r>
            <a:r>
              <a:rPr lang="ru-RU" sz="1500" dirty="0"/>
              <a:t>Последнее письмо родителям датировано </a:t>
            </a:r>
            <a:r>
              <a:rPr lang="ru-RU" sz="1500" dirty="0" smtClean="0"/>
              <a:t>15</a:t>
            </a:r>
            <a:r>
              <a:rPr lang="ru-RU" sz="1600" dirty="0"/>
              <a:t> </a:t>
            </a:r>
            <a:r>
              <a:rPr lang="ru-RU" sz="1500" dirty="0" smtClean="0"/>
              <a:t>июля </a:t>
            </a:r>
            <a:r>
              <a:rPr lang="ru-RU" sz="1500" dirty="0"/>
              <a:t>1984 года.  Валерий участвовал в 11-ти боевых операциях.  23 июля 1984 года во время </a:t>
            </a:r>
            <a:r>
              <a:rPr lang="ru-RU" sz="1500" dirty="0" err="1"/>
              <a:t>Панджшерской</a:t>
            </a:r>
            <a:r>
              <a:rPr lang="ru-RU" sz="1500" dirty="0"/>
              <a:t> операции обнаружил и обезвредил 14 противотанковых мин, но в перестрелке с мятежниками был ранен и умер на руках у товарищей.</a:t>
            </a:r>
          </a:p>
          <a:p>
            <a:pPr indent="360000">
              <a:spcBef>
                <a:spcPts val="0"/>
              </a:spcBef>
            </a:pPr>
            <a:r>
              <a:rPr lang="ru-RU" sz="1500" dirty="0"/>
              <a:t>За мужество и отвагу сапёр капитан Мурашкин награждён орденом Красной Звезды (посмертно).</a:t>
            </a:r>
          </a:p>
        </p:txBody>
      </p:sp>
    </p:spTree>
    <p:extLst>
      <p:ext uri="{BB962C8B-B14F-4D97-AF65-F5344CB8AC3E}">
        <p14:creationId xmlns:p14="http://schemas.microsoft.com/office/powerpoint/2010/main" val="2317417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rmAutofit/>
          </a:bodyPr>
          <a:lstStyle/>
          <a:p>
            <a:pPr algn="ctr"/>
            <a:r>
              <a:rPr lang="ru-RU" sz="2400" b="1" dirty="0" err="1" smtClean="0"/>
              <a:t>Нюхин</a:t>
            </a:r>
            <a:r>
              <a:rPr lang="ru-RU" sz="2400" b="1" dirty="0" smtClean="0"/>
              <a:t> Николай Васильевич</a:t>
            </a:r>
            <a:br>
              <a:rPr lang="ru-RU" sz="2400" b="1" dirty="0" smtClean="0"/>
            </a:br>
            <a:r>
              <a:rPr lang="ru-RU" sz="2400" b="1" dirty="0" smtClean="0"/>
              <a:t>(18.03.1937 – 02.11.1986)</a:t>
            </a:r>
            <a:endParaRPr lang="ru-RU" sz="2400" b="1" dirty="0"/>
          </a:p>
        </p:txBody>
      </p:sp>
      <p:sp>
        <p:nvSpPr>
          <p:cNvPr id="4" name="Текст 3"/>
          <p:cNvSpPr>
            <a:spLocks noGrp="1"/>
          </p:cNvSpPr>
          <p:nvPr>
            <p:ph type="body" sz="half" idx="4294967295"/>
          </p:nvPr>
        </p:nvSpPr>
        <p:spPr>
          <a:xfrm>
            <a:off x="3923928" y="1196752"/>
            <a:ext cx="4896544" cy="5040312"/>
          </a:xfrm>
        </p:spPr>
        <p:txBody>
          <a:bodyPr>
            <a:normAutofit fontScale="25000" lnSpcReduction="20000"/>
          </a:bodyPr>
          <a:lstStyle/>
          <a:p>
            <a:endParaRPr lang="ru-RU" dirty="0" smtClean="0"/>
          </a:p>
          <a:p>
            <a:pPr marL="0" indent="360000">
              <a:spcBef>
                <a:spcPts val="0"/>
              </a:spcBef>
              <a:buNone/>
            </a:pPr>
            <a:r>
              <a:rPr lang="ru-RU" sz="6000" dirty="0"/>
              <a:t>Николай Васильевич </a:t>
            </a:r>
            <a:r>
              <a:rPr lang="ru-RU" sz="6000" dirty="0" err="1"/>
              <a:t>Нюхин</a:t>
            </a:r>
            <a:r>
              <a:rPr lang="ru-RU" sz="6000" dirty="0"/>
              <a:t> родился 18 марта 1937 года в деревне Словенское </a:t>
            </a:r>
            <a:r>
              <a:rPr lang="ru-RU" sz="6000" dirty="0" err="1"/>
              <a:t>Вондокурского</a:t>
            </a:r>
            <a:r>
              <a:rPr lang="ru-RU" sz="6000" dirty="0"/>
              <a:t> сельского совета </a:t>
            </a:r>
            <a:r>
              <a:rPr lang="ru-RU" sz="6000" dirty="0" err="1"/>
              <a:t>Котласского</a:t>
            </a:r>
            <a:r>
              <a:rPr lang="ru-RU" sz="6000" dirty="0"/>
              <a:t> района </a:t>
            </a:r>
            <a:r>
              <a:rPr lang="ru-RU" sz="6000" dirty="0" smtClean="0"/>
              <a:t>Северной </a:t>
            </a:r>
            <a:r>
              <a:rPr lang="ru-RU" sz="6000" dirty="0"/>
              <a:t>области. С лета 1951 до весны 1956 года работал радистом в комбинате «</a:t>
            </a:r>
            <a:r>
              <a:rPr lang="ru-RU" sz="6000" dirty="0" err="1"/>
              <a:t>Котласлес</a:t>
            </a:r>
            <a:r>
              <a:rPr lang="ru-RU" sz="6000" dirty="0"/>
              <a:t>» и учился в школе рабочей молодежи № 2 города Котласа.</a:t>
            </a:r>
          </a:p>
          <a:p>
            <a:pPr marL="0" indent="360000">
              <a:spcBef>
                <a:spcPts val="0"/>
              </a:spcBef>
              <a:buNone/>
            </a:pPr>
            <a:r>
              <a:rPr lang="ru-RU" sz="6000" dirty="0"/>
              <a:t>Весной 1956 года был призван </a:t>
            </a:r>
            <a:r>
              <a:rPr lang="ru-RU" sz="6000" dirty="0" err="1"/>
              <a:t>Котласским</a:t>
            </a:r>
            <a:r>
              <a:rPr lang="ru-RU" sz="6000" dirty="0"/>
              <a:t> военкоматом в ряды Советской </a:t>
            </a:r>
            <a:r>
              <a:rPr lang="ru-RU" sz="6000" dirty="0" smtClean="0"/>
              <a:t>Армии </a:t>
            </a:r>
            <a:r>
              <a:rPr lang="ru-RU" sz="6000" dirty="0"/>
              <a:t>и направлен для прохождения военной службы в части Пограничных войск КГБ СССР. </a:t>
            </a:r>
          </a:p>
          <a:p>
            <a:pPr marL="0" indent="360000">
              <a:spcBef>
                <a:spcPts val="0"/>
              </a:spcBef>
              <a:buNone/>
            </a:pPr>
            <a:r>
              <a:rPr lang="ru-RU" sz="6000" dirty="0"/>
              <a:t>По окончании срочной военной службы был направлен командованием части, для поступления в Свердловске училище Комитета Государственной Безопасности. </a:t>
            </a:r>
          </a:p>
          <a:p>
            <a:pPr marL="0" indent="360000">
              <a:spcBef>
                <a:spcPts val="0"/>
              </a:spcBef>
              <a:buNone/>
            </a:pPr>
            <a:r>
              <a:rPr lang="ru-RU" sz="6000" dirty="0"/>
              <a:t>27 апреля 1984 года подполковник Н. В. </a:t>
            </a:r>
            <a:r>
              <a:rPr lang="ru-RU" sz="6000" dirty="0" err="1"/>
              <a:t>Нюхин</a:t>
            </a:r>
            <a:r>
              <a:rPr lang="ru-RU" sz="6000" dirty="0"/>
              <a:t>, в качестве советника направлен в Демократическую Республику Афганистан. </a:t>
            </a:r>
          </a:p>
          <a:p>
            <a:pPr marL="0" indent="360000">
              <a:spcBef>
                <a:spcPts val="0"/>
              </a:spcBef>
              <a:buNone/>
            </a:pPr>
            <a:r>
              <a:rPr lang="ru-RU" sz="6000" dirty="0"/>
              <a:t>2 ноября 1986 года в районе города </a:t>
            </a:r>
            <a:r>
              <a:rPr lang="ru-RU" sz="6000" dirty="0" err="1"/>
              <a:t>Кундуз</a:t>
            </a:r>
            <a:r>
              <a:rPr lang="ru-RU" sz="6000" dirty="0"/>
              <a:t> машина, в которой ехал подполковник Н. В. </a:t>
            </a:r>
            <a:r>
              <a:rPr lang="ru-RU" sz="6000" dirty="0" err="1"/>
              <a:t>Нюхин</a:t>
            </a:r>
            <a:r>
              <a:rPr lang="ru-RU" sz="6000" dirty="0"/>
              <a:t>, попала в засаду и была обстреляна. Николай Васильевич получил тяжелое ранение, вследствие которого скончался в военном госпитале.</a:t>
            </a:r>
          </a:p>
          <a:p>
            <a:pPr marL="0" indent="360000">
              <a:spcBef>
                <a:spcPts val="0"/>
              </a:spcBef>
              <a:buNone/>
            </a:pPr>
            <a:r>
              <a:rPr lang="ru-RU" sz="6000" dirty="0"/>
              <a:t>Награжден афганским орденом «За храбрость» и орденом «Красное Знамя» (посмертно).</a:t>
            </a:r>
          </a:p>
          <a:p>
            <a:pPr marL="0" indent="360000">
              <a:spcBef>
                <a:spcPts val="0"/>
              </a:spcBef>
              <a:buNone/>
            </a:pPr>
            <a:endParaRPr lang="ru-RU" sz="6000" dirty="0"/>
          </a:p>
          <a:p>
            <a:pPr marL="0" indent="360000">
              <a:spcBef>
                <a:spcPts val="0"/>
              </a:spcBef>
              <a:buNone/>
            </a:pPr>
            <a:r>
              <a:rPr lang="ru-RU" sz="6000" dirty="0"/>
              <a:t>2 ноября 2015 года, в день гибели Николая Васильевича </a:t>
            </a:r>
            <a:r>
              <a:rPr lang="ru-RU" sz="6000" dirty="0" err="1"/>
              <a:t>Нюхина</a:t>
            </a:r>
            <a:r>
              <a:rPr lang="ru-RU" sz="6000" dirty="0"/>
              <a:t>, состоялось торжественное открытие мемориальной доски на здании </a:t>
            </a:r>
            <a:r>
              <a:rPr lang="ru-RU" sz="6000" dirty="0" err="1"/>
              <a:t>Котласского</a:t>
            </a:r>
            <a:r>
              <a:rPr lang="ru-RU" sz="6000" dirty="0"/>
              <a:t> военкомата. </a:t>
            </a:r>
          </a:p>
          <a:p>
            <a:pPr marL="0" indent="360000">
              <a:spcBef>
                <a:spcPts val="0"/>
              </a:spcBef>
              <a:buNone/>
            </a:pPr>
            <a:endParaRPr lang="ru-RU" sz="35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060055"/>
            <a:ext cx="2842444" cy="3672408"/>
          </a:xfrm>
          <a:prstGeom prst="rect">
            <a:avLst/>
          </a:prstGeom>
        </p:spPr>
      </p:pic>
    </p:spTree>
    <p:extLst>
      <p:ext uri="{BB962C8B-B14F-4D97-AF65-F5344CB8AC3E}">
        <p14:creationId xmlns:p14="http://schemas.microsoft.com/office/powerpoint/2010/main" val="3726726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043701"/>
          </a:xfrm>
        </p:spPr>
        <p:txBody>
          <a:bodyPr>
            <a:normAutofit/>
          </a:bodyPr>
          <a:lstStyle/>
          <a:p>
            <a:pPr algn="ctr"/>
            <a:r>
              <a:rPr lang="ru-RU" sz="2400" b="1" dirty="0" err="1" smtClean="0"/>
              <a:t>Финатов</a:t>
            </a:r>
            <a:r>
              <a:rPr lang="ru-RU" sz="2400" b="1" dirty="0" smtClean="0"/>
              <a:t> Николай Васильевич</a:t>
            </a:r>
            <a:br>
              <a:rPr lang="ru-RU" sz="2400" b="1" dirty="0" smtClean="0"/>
            </a:br>
            <a:r>
              <a:rPr lang="ru-RU" sz="2400" b="1" dirty="0" smtClean="0"/>
              <a:t>(23.11.1964 – 19.07.1985)</a:t>
            </a:r>
            <a:endParaRPr lang="ru-RU" sz="2400" b="1" dirty="0"/>
          </a:p>
        </p:txBody>
      </p:sp>
      <p:pic>
        <p:nvPicPr>
          <p:cNvPr id="3" name="Объект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8144" y="2060848"/>
            <a:ext cx="2466896" cy="3561581"/>
          </a:xfrm>
        </p:spPr>
      </p:pic>
      <p:sp>
        <p:nvSpPr>
          <p:cNvPr id="5" name="Текст 4"/>
          <p:cNvSpPr>
            <a:spLocks noGrp="1"/>
          </p:cNvSpPr>
          <p:nvPr>
            <p:ph type="body" sz="half" idx="2"/>
          </p:nvPr>
        </p:nvSpPr>
        <p:spPr>
          <a:xfrm>
            <a:off x="457200" y="2060848"/>
            <a:ext cx="4762872" cy="4065315"/>
          </a:xfrm>
        </p:spPr>
        <p:txBody>
          <a:bodyPr>
            <a:normAutofit lnSpcReduction="10000"/>
          </a:bodyPr>
          <a:lstStyle/>
          <a:p>
            <a:pPr indent="360000">
              <a:spcBef>
                <a:spcPts val="0"/>
              </a:spcBef>
            </a:pPr>
            <a:r>
              <a:rPr lang="ru-RU" sz="1500" dirty="0" smtClean="0"/>
              <a:t>Николай </a:t>
            </a:r>
            <a:r>
              <a:rPr lang="ru-RU" sz="1500" dirty="0" err="1"/>
              <a:t>Финатов</a:t>
            </a:r>
            <a:r>
              <a:rPr lang="ru-RU" sz="1500" dirty="0"/>
              <a:t> </a:t>
            </a:r>
            <a:r>
              <a:rPr lang="ru-RU" sz="1500" dirty="0" smtClean="0"/>
              <a:t>родился в </a:t>
            </a:r>
            <a:r>
              <a:rPr lang="ru-RU" sz="1500" dirty="0"/>
              <a:t>поселке Черемуха </a:t>
            </a:r>
            <a:r>
              <a:rPr lang="ru-RU" sz="1500" dirty="0" err="1"/>
              <a:t>Котласского</a:t>
            </a:r>
            <a:r>
              <a:rPr lang="ru-RU" sz="1500" dirty="0"/>
              <a:t> района. </a:t>
            </a:r>
          </a:p>
          <a:p>
            <a:pPr indent="360000">
              <a:spcBef>
                <a:spcPts val="0"/>
              </a:spcBef>
            </a:pPr>
            <a:r>
              <a:rPr lang="ru-RU" sz="1500" dirty="0"/>
              <a:t>После окончания училища в сентябре 1983 года Николай </a:t>
            </a:r>
            <a:r>
              <a:rPr lang="ru-RU" sz="1500" dirty="0" smtClean="0"/>
              <a:t>ушел </a:t>
            </a:r>
            <a:r>
              <a:rPr lang="ru-RU" sz="1500" dirty="0"/>
              <a:t>служить в Советскую армию. «</a:t>
            </a:r>
            <a:r>
              <a:rPr lang="ru-RU" sz="1500" dirty="0" err="1"/>
              <a:t>Учебку</a:t>
            </a:r>
            <a:r>
              <a:rPr lang="ru-RU" sz="1500" dirty="0"/>
              <a:t>» проходил в Выборге и получил свою первую военную специальность «снайпер». Затем его направляют в Туркменистан, где Николай стал еще и минометчиком.</a:t>
            </a:r>
          </a:p>
          <a:p>
            <a:pPr indent="360000">
              <a:spcBef>
                <a:spcPts val="0"/>
              </a:spcBef>
            </a:pPr>
            <a:r>
              <a:rPr lang="ru-RU" sz="1500" dirty="0"/>
              <a:t>Свое последнее письмо Коля написал 27 июня 1985 года. В нем он сообщил, что уходит в горы, на операцию. А 19 июля Николая не стало. </a:t>
            </a:r>
          </a:p>
          <a:p>
            <a:pPr indent="360000">
              <a:spcBef>
                <a:spcPts val="0"/>
              </a:spcBef>
            </a:pPr>
            <a:r>
              <a:rPr lang="ru-RU" sz="1500" dirty="0"/>
              <a:t>Похоронен Николай </a:t>
            </a:r>
            <a:r>
              <a:rPr lang="ru-RU" sz="1500" dirty="0" err="1"/>
              <a:t>Финатов</a:t>
            </a:r>
            <a:r>
              <a:rPr lang="ru-RU" sz="1500" dirty="0"/>
              <a:t> в </a:t>
            </a:r>
            <a:r>
              <a:rPr lang="ru-RU" sz="1500" dirty="0" smtClean="0"/>
              <a:t>Коряжме. На </a:t>
            </a:r>
            <a:r>
              <a:rPr lang="ru-RU" sz="1500" dirty="0"/>
              <a:t>здании ПТУ, где он учился, открыта мемориальная доска. Он  посмертно награжден орденом Красного Звезды, медалью «Воину-интернационалисту от благодарного афганского народа» и нагрудным знаком «Воину-интернационалисту».</a:t>
            </a:r>
          </a:p>
          <a:p>
            <a:endParaRPr lang="ru-RU" dirty="0"/>
          </a:p>
        </p:txBody>
      </p:sp>
    </p:spTree>
    <p:extLst>
      <p:ext uri="{BB962C8B-B14F-4D97-AF65-F5344CB8AC3E}">
        <p14:creationId xmlns:p14="http://schemas.microsoft.com/office/powerpoint/2010/main" val="3254244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Хохлов Андрей Николаевич</a:t>
            </a:r>
            <a:br>
              <a:rPr lang="ru-RU" sz="2400" b="1" dirty="0" smtClean="0"/>
            </a:br>
            <a:r>
              <a:rPr lang="ru-RU" sz="2400" b="1" dirty="0" smtClean="0"/>
              <a:t>(09.08.1967 – 16.08.1986)</a:t>
            </a:r>
            <a:endParaRPr lang="ru-RU" sz="2400" b="1" dirty="0"/>
          </a:p>
        </p:txBody>
      </p:sp>
      <p:sp>
        <p:nvSpPr>
          <p:cNvPr id="3" name="Объект 2"/>
          <p:cNvSpPr>
            <a:spLocks noGrp="1"/>
          </p:cNvSpPr>
          <p:nvPr>
            <p:ph idx="1"/>
          </p:nvPr>
        </p:nvSpPr>
        <p:spPr>
          <a:xfrm>
            <a:off x="467544" y="1728568"/>
            <a:ext cx="5122912" cy="4209331"/>
          </a:xfrm>
        </p:spPr>
        <p:txBody>
          <a:bodyPr>
            <a:normAutofit lnSpcReduction="10000"/>
          </a:bodyPr>
          <a:lstStyle/>
          <a:p>
            <a:pPr marL="0" indent="360000">
              <a:spcBef>
                <a:spcPts val="0"/>
              </a:spcBef>
              <a:buNone/>
            </a:pPr>
            <a:r>
              <a:rPr lang="ru-RU" sz="1500" dirty="0"/>
              <a:t>Андрей Хохлов родился в деревне </a:t>
            </a:r>
            <a:r>
              <a:rPr lang="ru-RU" sz="1500" dirty="0" err="1"/>
              <a:t>Ядриха</a:t>
            </a:r>
            <a:r>
              <a:rPr lang="ru-RU" sz="1500" dirty="0"/>
              <a:t> </a:t>
            </a:r>
            <a:r>
              <a:rPr lang="ru-RU" sz="1500" dirty="0" err="1"/>
              <a:t>Котласского</a:t>
            </a:r>
            <a:r>
              <a:rPr lang="ru-RU" sz="1500" dirty="0"/>
              <a:t> района. Учился в местной восьмилетней школе. После окончания школы он </a:t>
            </a:r>
            <a:r>
              <a:rPr lang="ru-RU" sz="1500" dirty="0" smtClean="0"/>
              <a:t>поступил </a:t>
            </a:r>
            <a:r>
              <a:rPr lang="ru-RU" sz="1500" dirty="0"/>
              <a:t>в </a:t>
            </a:r>
            <a:r>
              <a:rPr lang="ru-RU" sz="1500" dirty="0" err="1"/>
              <a:t>Шипицынское</a:t>
            </a:r>
            <a:r>
              <a:rPr lang="ru-RU" sz="1500" dirty="0"/>
              <a:t> ПТУ </a:t>
            </a:r>
            <a:r>
              <a:rPr lang="ru-RU" sz="1500" dirty="0" smtClean="0"/>
              <a:t>№ 43</a:t>
            </a:r>
            <a:r>
              <a:rPr lang="ru-RU" sz="1500" dirty="0"/>
              <a:t>. </a:t>
            </a:r>
            <a:r>
              <a:rPr lang="ru-RU" sz="1500" dirty="0" smtClean="0"/>
              <a:t>Окончил </a:t>
            </a:r>
            <a:r>
              <a:rPr lang="ru-RU" sz="1500" dirty="0"/>
              <a:t>училище с двумя специальностями: водитель и тракторист-машинист широкого профиля.</a:t>
            </a:r>
          </a:p>
          <a:p>
            <a:pPr marL="0" indent="360000">
              <a:spcBef>
                <a:spcPts val="0"/>
              </a:spcBef>
              <a:buNone/>
            </a:pPr>
            <a:r>
              <a:rPr lang="ru-RU" sz="1500" dirty="0"/>
              <a:t>С 5 октября 1985 года у Андрея начинается военная служба, сначала в Армении, а затем – Афганистан. </a:t>
            </a:r>
          </a:p>
          <a:p>
            <a:pPr marL="0" indent="360000">
              <a:spcBef>
                <a:spcPts val="0"/>
              </a:spcBef>
              <a:buNone/>
            </a:pPr>
            <a:r>
              <a:rPr lang="ru-RU" sz="1500" dirty="0"/>
              <a:t>11 августа 1986 года водитель БТРа Андрей Хохлов, прикрывая во время боя товарищей, был смертельно ранен. Врачи боролись за его жизнь несколько дней, но ранение было настолько тяжелым, что 16 числа Андрея не стало.</a:t>
            </a:r>
          </a:p>
          <a:p>
            <a:pPr marL="0" indent="360000">
              <a:spcBef>
                <a:spcPts val="0"/>
              </a:spcBef>
              <a:buNone/>
            </a:pPr>
            <a:r>
              <a:rPr lang="ru-RU" sz="1500" dirty="0"/>
              <a:t>Андрей Хохлов посмертно награжден орденом Красной Звезды, медалью «Воину-интернационалисту от благодарного афганского народа» и нагрудным знаком «Воину-интернационалисту». </a:t>
            </a:r>
          </a:p>
          <a:p>
            <a:pPr marL="0" indent="360000">
              <a:spcBef>
                <a:spcPts val="0"/>
              </a:spcBef>
              <a:buNone/>
            </a:pPr>
            <a:r>
              <a:rPr lang="ru-RU" sz="1500" dirty="0"/>
              <a:t>Он навечно зачислен в списки учащихся </a:t>
            </a:r>
            <a:r>
              <a:rPr lang="ru-RU" sz="1500" dirty="0" err="1"/>
              <a:t>Шипицынского</a:t>
            </a:r>
            <a:r>
              <a:rPr lang="ru-RU" sz="1500" dirty="0"/>
              <a:t> техникума.</a:t>
            </a:r>
          </a:p>
          <a:p>
            <a:endParaRPr lang="ru-RU" sz="1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0954" y="1755676"/>
            <a:ext cx="2849978" cy="4531642"/>
          </a:xfrm>
          <a:prstGeom prst="rect">
            <a:avLst/>
          </a:prstGeom>
        </p:spPr>
      </p:pic>
    </p:spTree>
    <p:extLst>
      <p:ext uri="{BB962C8B-B14F-4D97-AF65-F5344CB8AC3E}">
        <p14:creationId xmlns:p14="http://schemas.microsoft.com/office/powerpoint/2010/main" val="828799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4000" r="-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err="1" smtClean="0"/>
              <a:t>Штинников</a:t>
            </a:r>
            <a:r>
              <a:rPr lang="ru-RU" sz="2400" b="1" dirty="0" smtClean="0"/>
              <a:t> Сергей Владимирович</a:t>
            </a:r>
            <a:br>
              <a:rPr lang="ru-RU" sz="2400" b="1" dirty="0" smtClean="0"/>
            </a:br>
            <a:r>
              <a:rPr lang="ru-RU" sz="2400" b="1" dirty="0" smtClean="0"/>
              <a:t>(14.08.1960 – 01.11.1985)</a:t>
            </a:r>
            <a:endParaRPr lang="ru-RU" sz="2400" b="1" dirty="0"/>
          </a:p>
        </p:txBody>
      </p:sp>
      <p:sp>
        <p:nvSpPr>
          <p:cNvPr id="5" name="Текст 4"/>
          <p:cNvSpPr>
            <a:spLocks noGrp="1"/>
          </p:cNvSpPr>
          <p:nvPr>
            <p:ph type="body" sz="half" idx="4294967295"/>
          </p:nvPr>
        </p:nvSpPr>
        <p:spPr>
          <a:xfrm>
            <a:off x="3923928" y="1772816"/>
            <a:ext cx="4618856" cy="4470752"/>
          </a:xfrm>
        </p:spPr>
        <p:txBody>
          <a:bodyPr>
            <a:normAutofit fontScale="32500" lnSpcReduction="20000"/>
          </a:bodyPr>
          <a:lstStyle/>
          <a:p>
            <a:pPr marL="0" indent="0">
              <a:buNone/>
            </a:pPr>
            <a:endParaRPr lang="ru-RU" dirty="0" smtClean="0"/>
          </a:p>
          <a:p>
            <a:pPr marL="0" indent="0">
              <a:buNone/>
            </a:pPr>
            <a:endParaRPr lang="ru-RU" dirty="0"/>
          </a:p>
          <a:p>
            <a:pPr marL="0" indent="360000">
              <a:spcBef>
                <a:spcPts val="0"/>
              </a:spcBef>
              <a:buNone/>
            </a:pPr>
            <a:r>
              <a:rPr lang="ru-RU" sz="4600" dirty="0"/>
              <a:t>Сергей </a:t>
            </a:r>
            <a:r>
              <a:rPr lang="ru-RU" sz="4600" dirty="0" err="1"/>
              <a:t>Штинников</a:t>
            </a:r>
            <a:r>
              <a:rPr lang="ru-RU" sz="4600" dirty="0"/>
              <a:t> родился в селе Верхняя Тойма. </a:t>
            </a:r>
          </a:p>
          <a:p>
            <a:pPr marL="0" indent="360000">
              <a:spcBef>
                <a:spcPts val="0"/>
              </a:spcBef>
              <a:buNone/>
            </a:pPr>
            <a:r>
              <a:rPr lang="ru-RU" sz="4600" dirty="0"/>
              <a:t>Закончив школу </a:t>
            </a:r>
            <a:r>
              <a:rPr lang="ru-RU" sz="4600" dirty="0" smtClean="0"/>
              <a:t>№ 18 </a:t>
            </a:r>
            <a:r>
              <a:rPr lang="ru-RU" sz="4600" dirty="0"/>
              <a:t>города Котласа, Сергей поступает в </a:t>
            </a:r>
            <a:r>
              <a:rPr lang="ru-RU" sz="4600" dirty="0" err="1"/>
              <a:t>Сызранское</a:t>
            </a:r>
            <a:r>
              <a:rPr lang="ru-RU" sz="4600" dirty="0"/>
              <a:t> высшее авиационное училище. В 1981 году, после окончания училища, молодой офицер попадает служить на китайскую границу.  </a:t>
            </a:r>
          </a:p>
          <a:p>
            <a:pPr marL="0" indent="360000">
              <a:spcBef>
                <a:spcPts val="0"/>
              </a:spcBef>
              <a:buNone/>
            </a:pPr>
            <a:r>
              <a:rPr lang="ru-RU" sz="4600" dirty="0"/>
              <a:t>В октябре 1985 уже опытного летчика переводят служить в воюющий Афганистан</a:t>
            </a:r>
            <a:r>
              <a:rPr lang="ru-RU" sz="4600" dirty="0" smtClean="0"/>
              <a:t>.</a:t>
            </a:r>
          </a:p>
          <a:p>
            <a:pPr marL="0" indent="360000">
              <a:spcBef>
                <a:spcPts val="0"/>
              </a:spcBef>
              <a:buNone/>
            </a:pPr>
            <a:r>
              <a:rPr lang="ru-RU" sz="4600" dirty="0" smtClean="0"/>
              <a:t>1</a:t>
            </a:r>
            <a:r>
              <a:rPr lang="ru-RU" sz="1400" dirty="0"/>
              <a:t>  </a:t>
            </a:r>
            <a:r>
              <a:rPr lang="ru-RU" sz="4600" dirty="0" smtClean="0"/>
              <a:t>ноября </a:t>
            </a:r>
            <a:r>
              <a:rPr lang="ru-RU" sz="4600" dirty="0"/>
              <a:t>этого же года старший командир вертолета Ми-8 Сергей </a:t>
            </a:r>
            <a:r>
              <a:rPr lang="ru-RU" sz="4600" dirty="0" err="1"/>
              <a:t>Штинников</a:t>
            </a:r>
            <a:r>
              <a:rPr lang="ru-RU" sz="4600" dirty="0"/>
              <a:t> погиб, выполняя боевое задание по высадке советского десанта. </a:t>
            </a:r>
          </a:p>
          <a:p>
            <a:pPr marL="0" indent="360000">
              <a:spcBef>
                <a:spcPts val="0"/>
              </a:spcBef>
              <a:buNone/>
            </a:pPr>
            <a:r>
              <a:rPr lang="ru-RU" sz="4600" dirty="0"/>
              <a:t>Мужество и воинская доблесть Сергея </a:t>
            </a:r>
            <a:r>
              <a:rPr lang="ru-RU" sz="4600" dirty="0" err="1"/>
              <a:t>Штинникова</a:t>
            </a:r>
            <a:r>
              <a:rPr lang="ru-RU" sz="4600" dirty="0"/>
              <a:t>  отмечены орденом Красной Звезды, медалью «Воину-интернационалисту от благодарного афганского народа» и нагрудным знаком «Воину-интернационалисту» (посмертно).</a:t>
            </a:r>
          </a:p>
          <a:p>
            <a:pPr marL="0" indent="360000">
              <a:spcBef>
                <a:spcPts val="0"/>
              </a:spcBef>
              <a:buNone/>
            </a:pPr>
            <a:r>
              <a:rPr lang="ru-RU" sz="4600" dirty="0"/>
              <a:t> На школе </a:t>
            </a:r>
            <a:r>
              <a:rPr lang="ru-RU" sz="4600" dirty="0" smtClean="0"/>
              <a:t>№ 18</a:t>
            </a:r>
            <a:r>
              <a:rPr lang="ru-RU" sz="4600" dirty="0"/>
              <a:t>, где учился герой-афганец, в 2007 году была установлена мемориальная доска. </a:t>
            </a:r>
          </a:p>
          <a:p>
            <a:pPr marL="0" indent="360000">
              <a:spcBef>
                <a:spcPts val="0"/>
              </a:spcBef>
              <a:buNone/>
            </a:pPr>
            <a:r>
              <a:rPr lang="ru-RU" sz="3800" dirty="0"/>
              <a:t> </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700808"/>
            <a:ext cx="2836236" cy="4509120"/>
          </a:xfrm>
          <a:prstGeom prst="rect">
            <a:avLst/>
          </a:prstGeom>
        </p:spPr>
      </p:pic>
    </p:spTree>
    <p:extLst>
      <p:ext uri="{BB962C8B-B14F-4D97-AF65-F5344CB8AC3E}">
        <p14:creationId xmlns:p14="http://schemas.microsoft.com/office/powerpoint/2010/main" val="314226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dirty="0" smtClean="0">
                <a:solidFill>
                  <a:srgbClr val="FF0000"/>
                </a:solidFill>
                <a:effectLst>
                  <a:outerShdw blurRad="38100" dist="38100" dir="2700000" algn="tl">
                    <a:srgbClr val="000000">
                      <a:alpha val="43137"/>
                    </a:srgbClr>
                  </a:outerShdw>
                </a:effectLst>
              </a:rPr>
              <a:t>КНИГА ПАМЯТИ</a:t>
            </a:r>
            <a:endParaRPr lang="ru-RU" sz="4800" b="1" dirty="0">
              <a:solidFill>
                <a:srgbClr val="FF0000"/>
              </a:solidFill>
              <a:effectLst>
                <a:outerShdw blurRad="38100" dist="38100" dir="2700000" algn="tl">
                  <a:srgbClr val="000000">
                    <a:alpha val="43137"/>
                  </a:srgbClr>
                </a:outerShdw>
              </a:effectLst>
            </a:endParaRPr>
          </a:p>
        </p:txBody>
      </p:sp>
      <p:sp>
        <p:nvSpPr>
          <p:cNvPr id="4" name="Текст 3"/>
          <p:cNvSpPr>
            <a:spLocks noGrp="1"/>
          </p:cNvSpPr>
          <p:nvPr>
            <p:ph type="body" sz="half" idx="4294967295"/>
          </p:nvPr>
        </p:nvSpPr>
        <p:spPr>
          <a:xfrm>
            <a:off x="683568" y="1988839"/>
            <a:ext cx="3647132" cy="4392911"/>
          </a:xfrm>
        </p:spPr>
        <p:txBody>
          <a:bodyPr>
            <a:normAutofit fontScale="85000" lnSpcReduction="20000"/>
          </a:bodyPr>
          <a:lstStyle/>
          <a:p>
            <a:pPr marL="0" indent="360000">
              <a:spcBef>
                <a:spcPts val="0"/>
              </a:spcBef>
              <a:buNone/>
            </a:pPr>
            <a:r>
              <a:rPr lang="ru-RU" sz="2400" dirty="0"/>
              <a:t>Северянам, погибшим в Афганистане, посвящена  Книга памяти    </a:t>
            </a:r>
          </a:p>
          <a:p>
            <a:pPr marL="0" indent="360000">
              <a:spcBef>
                <a:spcPts val="0"/>
              </a:spcBef>
              <a:buNone/>
            </a:pPr>
            <a:r>
              <a:rPr lang="ru-RU" sz="2400" dirty="0"/>
              <a:t> </a:t>
            </a:r>
            <a:r>
              <a:rPr lang="ru-RU" sz="2400" b="1" dirty="0"/>
              <a:t>«МЫ ПОМНИМ ВАС, РЕБЯТА ИЗ АФГАНА…».</a:t>
            </a:r>
          </a:p>
          <a:p>
            <a:pPr marL="0" indent="360000">
              <a:spcBef>
                <a:spcPts val="0"/>
              </a:spcBef>
              <a:buNone/>
            </a:pPr>
            <a:endParaRPr lang="ru-RU" sz="1800" dirty="0"/>
          </a:p>
          <a:p>
            <a:pPr marL="0" indent="360000">
              <a:spcBef>
                <a:spcPts val="0"/>
              </a:spcBef>
              <a:buNone/>
            </a:pPr>
            <a:r>
              <a:rPr lang="ru-RU" sz="2400" dirty="0"/>
              <a:t> На 424, будто пожелтевших от времени, страницах, по цвету напоминающих пески Афганистана, повествуется о 86 солдатах – тех, кто родился, жил или учился в Архангельской области, кто выполнил свой воинский долг с честью.</a:t>
            </a:r>
          </a:p>
          <a:p>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686899"/>
            <a:ext cx="3307897" cy="4653136"/>
          </a:xfrm>
          <a:prstGeom prst="rect">
            <a:avLst/>
          </a:prstGeom>
        </p:spPr>
      </p:pic>
    </p:spTree>
    <p:extLst>
      <p:ext uri="{BB962C8B-B14F-4D97-AF65-F5344CB8AC3E}">
        <p14:creationId xmlns:p14="http://schemas.microsoft.com/office/powerpoint/2010/main" val="1448153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Muromov-Afganistan-bolit-v-moey-dushe(muzofon.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9552" y="6021288"/>
            <a:ext cx="609600" cy="609600"/>
          </a:xfrm>
          <a:prstGeom prst="rect">
            <a:avLst/>
          </a:prstGeom>
        </p:spPr>
      </p:pic>
      <p:sp>
        <p:nvSpPr>
          <p:cNvPr id="2" name="Заголовок 1"/>
          <p:cNvSpPr>
            <a:spLocks noGrp="1"/>
          </p:cNvSpPr>
          <p:nvPr>
            <p:ph type="title"/>
          </p:nvPr>
        </p:nvSpPr>
        <p:spPr/>
        <p:txBody>
          <a:bodyPr>
            <a:normAutofit/>
          </a:bodyPr>
          <a:lstStyle/>
          <a:p>
            <a:r>
              <a:rPr lang="ru-RU" sz="2800" b="1" dirty="0" smtClean="0"/>
              <a:t>«А мертвых сынов не воротишь.         Не жди…»</a:t>
            </a:r>
            <a:endParaRPr lang="ru-RU" sz="2800" b="1" dirty="0"/>
          </a:p>
        </p:txBody>
      </p:sp>
      <p:sp>
        <p:nvSpPr>
          <p:cNvPr id="3" name="Объект 2"/>
          <p:cNvSpPr>
            <a:spLocks noGrp="1"/>
          </p:cNvSpPr>
          <p:nvPr>
            <p:ph idx="1"/>
          </p:nvPr>
        </p:nvSpPr>
        <p:spPr>
          <a:xfrm>
            <a:off x="467889" y="1484784"/>
            <a:ext cx="8229600" cy="4680520"/>
          </a:xfrm>
        </p:spPr>
        <p:txBody>
          <a:bodyPr>
            <a:normAutofit fontScale="77500" lnSpcReduction="20000"/>
          </a:bodyPr>
          <a:lstStyle/>
          <a:p>
            <a:pPr marL="0" indent="0">
              <a:buNone/>
            </a:pPr>
            <a:r>
              <a:rPr lang="ru-RU" sz="1800" b="1" dirty="0" smtClean="0">
                <a:effectLst>
                  <a:outerShdw blurRad="38100" dist="38100" dir="2700000" algn="tl">
                    <a:srgbClr val="000000">
                      <a:alpha val="43137"/>
                    </a:srgbClr>
                  </a:outerShdw>
                </a:effectLst>
              </a:rPr>
              <a:t>Война в Афганистане не принесла нашей стране ни почестей, ни славы. Для родных и близких тех, кто сложил там головы, боевые действия не закончились выводом советских войск  15 февраля 1989 года. Война остается кровоточащей раной, которую даже время исцелить не в состоянии…</a:t>
            </a:r>
          </a:p>
          <a:p>
            <a:endParaRPr lang="ru-RU" sz="1800" dirty="0" smtClean="0"/>
          </a:p>
          <a:p>
            <a:endParaRPr lang="ru-RU" sz="1800" dirty="0"/>
          </a:p>
          <a:p>
            <a:pPr marL="0" indent="0">
              <a:buNone/>
            </a:pPr>
            <a:r>
              <a:rPr lang="ru-RU" sz="1800" i="1" dirty="0"/>
              <a:t>…Как много дней промчалось с той поры,</a:t>
            </a:r>
          </a:p>
          <a:p>
            <a:pPr marL="0" indent="0">
              <a:buNone/>
            </a:pPr>
            <a:r>
              <a:rPr lang="ru-RU" sz="1800" i="1" dirty="0"/>
              <a:t>Как много слов и встреч перезабылось.</a:t>
            </a:r>
          </a:p>
          <a:p>
            <a:pPr marL="0" indent="0">
              <a:buNone/>
            </a:pPr>
            <a:r>
              <a:rPr lang="ru-RU" sz="1800" i="1" dirty="0"/>
              <a:t>Судьба моя, ты окажи мне милость,</a:t>
            </a:r>
          </a:p>
          <a:p>
            <a:pPr marL="0" indent="0">
              <a:buNone/>
            </a:pPr>
            <a:r>
              <a:rPr lang="ru-RU" sz="1800" i="1" dirty="0"/>
              <a:t>Дай мне побыть у той святой горы,</a:t>
            </a:r>
          </a:p>
          <a:p>
            <a:pPr marL="0" indent="0">
              <a:buNone/>
            </a:pPr>
            <a:r>
              <a:rPr lang="ru-RU" sz="1800" i="1" dirty="0"/>
              <a:t>Где завершиться наш последний бой,</a:t>
            </a:r>
          </a:p>
          <a:p>
            <a:pPr marL="0" indent="0">
              <a:buNone/>
            </a:pPr>
            <a:r>
              <a:rPr lang="ru-RU" sz="1800" i="1" dirty="0"/>
              <a:t>Последний враг ничком на землю ляжет.</a:t>
            </a:r>
          </a:p>
          <a:p>
            <a:pPr marL="0" indent="0">
              <a:buNone/>
            </a:pPr>
            <a:r>
              <a:rPr lang="ru-RU" sz="1800" i="1" dirty="0"/>
              <a:t>И чья-то мать слова простые скажет.</a:t>
            </a:r>
          </a:p>
          <a:p>
            <a:pPr marL="0" indent="0">
              <a:buNone/>
            </a:pPr>
            <a:r>
              <a:rPr lang="ru-RU" sz="1800" i="1" dirty="0"/>
              <a:t>И те слова услышим мы с тобой.</a:t>
            </a:r>
          </a:p>
          <a:p>
            <a:pPr marL="0" indent="0">
              <a:buNone/>
            </a:pPr>
            <a:r>
              <a:rPr lang="ru-RU" sz="1800" i="1" dirty="0"/>
              <a:t> </a:t>
            </a:r>
          </a:p>
          <a:p>
            <a:pPr marL="0" indent="0">
              <a:buNone/>
            </a:pPr>
            <a:r>
              <a:rPr lang="ru-RU" sz="1800" i="1" dirty="0"/>
              <a:t>Афганистан болит в моей душе,</a:t>
            </a:r>
          </a:p>
          <a:p>
            <a:pPr marL="0" indent="0">
              <a:buNone/>
            </a:pPr>
            <a:r>
              <a:rPr lang="ru-RU" sz="1800" i="1" dirty="0"/>
              <a:t>И все, кого я встретил и не встретил,</a:t>
            </a:r>
          </a:p>
          <a:p>
            <a:pPr marL="0" indent="0">
              <a:buNone/>
            </a:pPr>
            <a:r>
              <a:rPr lang="ru-RU" sz="1800" i="1" dirty="0"/>
              <a:t>Пусть будут долго жить на этом свете,</a:t>
            </a:r>
          </a:p>
          <a:p>
            <a:pPr marL="0" indent="0">
              <a:buNone/>
            </a:pPr>
            <a:r>
              <a:rPr lang="ru-RU" sz="1800" i="1" dirty="0"/>
              <a:t>Как тишина на дальнем рубеже… </a:t>
            </a:r>
            <a:endParaRPr lang="ru-RU" sz="1800" i="1" dirty="0" smtClean="0"/>
          </a:p>
          <a:p>
            <a:pPr marL="0" indent="0">
              <a:buNone/>
            </a:pPr>
            <a:endParaRPr lang="ru-RU" sz="1800" b="1" dirty="0" smtClean="0"/>
          </a:p>
          <a:p>
            <a:pPr marL="0" indent="0">
              <a:buNone/>
            </a:pPr>
            <a:r>
              <a:rPr lang="ru-RU" sz="1800" b="1" dirty="0" smtClean="0"/>
              <a:t>                </a:t>
            </a:r>
            <a:r>
              <a:rPr lang="ru-RU" sz="1600" b="1" dirty="0" smtClean="0"/>
              <a:t>(стихи Андрея Дементьева, исп. Михаил </a:t>
            </a:r>
            <a:r>
              <a:rPr lang="ru-RU" sz="1600" b="1" dirty="0" err="1" smtClean="0"/>
              <a:t>Муромов</a:t>
            </a:r>
            <a:r>
              <a:rPr lang="ru-RU" sz="1600" b="1" dirty="0" smtClean="0"/>
              <a:t>)</a:t>
            </a:r>
            <a:endParaRPr lang="ru-RU" sz="1600" b="1" dirty="0"/>
          </a:p>
          <a:p>
            <a:endParaRPr lang="ru-RU" sz="1800" b="1" dirty="0"/>
          </a:p>
        </p:txBody>
      </p:sp>
      <p:pic>
        <p:nvPicPr>
          <p:cNvPr id="1026" name="Picture 2" descr="D:\Desktop\01-________-DSC_0222____________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2204864"/>
            <a:ext cx="2928937" cy="423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9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80000"/>
                <a:satMod val="300000"/>
                <a:lumMod val="88000"/>
                <a:lumOff val="12000"/>
                <a:alpha val="51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008112"/>
          </a:xfrm>
        </p:spPr>
        <p:txBody>
          <a:bodyPr>
            <a:normAutofit fontScale="90000"/>
          </a:bodyPr>
          <a:lstStyle/>
          <a:p>
            <a:r>
              <a:rPr lang="ru-RU" sz="2800" b="1" dirty="0" smtClean="0"/>
              <a:t>15 февраля – День памяти о россиянах, исполнявших служебный долг за пределами Отечества</a:t>
            </a:r>
            <a:endParaRPr lang="ru-RU" sz="2800" b="1" dirty="0"/>
          </a:p>
        </p:txBody>
      </p:sp>
      <p:sp>
        <p:nvSpPr>
          <p:cNvPr id="3" name="Объект 2"/>
          <p:cNvSpPr>
            <a:spLocks noGrp="1"/>
          </p:cNvSpPr>
          <p:nvPr>
            <p:ph idx="1"/>
          </p:nvPr>
        </p:nvSpPr>
        <p:spPr>
          <a:xfrm>
            <a:off x="683568" y="1844824"/>
            <a:ext cx="7416824" cy="4785395"/>
          </a:xfrm>
          <a:blipFill dpi="0" rotWithShape="1">
            <a:blip r:embed="rId2">
              <a:alphaModFix amt="52000"/>
            </a:blip>
            <a:srcRect/>
            <a:stretch>
              <a:fillRect/>
            </a:stretch>
          </a:blipFill>
        </p:spPr>
        <p:txBody>
          <a:bodyPr>
            <a:normAutofit/>
          </a:bodyPr>
          <a:lstStyle/>
          <a:p>
            <a:pPr marL="0" indent="360000">
              <a:buNone/>
            </a:pPr>
            <a:r>
              <a:rPr lang="ru-RU" sz="2400" b="1" dirty="0" smtClean="0"/>
              <a:t>Выбор даты – 15 февраля, неслучаен. </a:t>
            </a:r>
          </a:p>
          <a:p>
            <a:pPr marL="0" indent="360000">
              <a:buNone/>
            </a:pPr>
            <a:r>
              <a:rPr lang="ru-RU" sz="2400" b="1" dirty="0" smtClean="0"/>
              <a:t>Именно 15 февраля 1989 года последние подразделения Советской Армии покинули территорию Афганистана. Так завершилась для советского солдата эта тяжелая, изнурительная и в течение долгих лет засекреченная война</a:t>
            </a:r>
            <a:r>
              <a:rPr lang="ru-RU" sz="2400" dirty="0" smtClean="0"/>
              <a:t>.</a:t>
            </a:r>
            <a:endParaRPr lang="ru-RU" sz="2400" dirty="0"/>
          </a:p>
        </p:txBody>
      </p:sp>
    </p:spTree>
    <p:extLst>
      <p:ext uri="{BB962C8B-B14F-4D97-AF65-F5344CB8AC3E}">
        <p14:creationId xmlns:p14="http://schemas.microsoft.com/office/powerpoint/2010/main" val="1642997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714202"/>
          </a:xfrm>
        </p:spPr>
        <p:txBody>
          <a:bodyPr>
            <a:normAutofit fontScale="90000"/>
          </a:bodyPr>
          <a:lstStyle/>
          <a:p>
            <a:pPr algn="l"/>
            <a:r>
              <a:rPr lang="ru-RU" sz="3600" b="1" dirty="0" smtClean="0"/>
              <a:t>Завершена афганская война.</a:t>
            </a:r>
            <a:br>
              <a:rPr lang="ru-RU" sz="3600" b="1" dirty="0" smtClean="0"/>
            </a:br>
            <a:r>
              <a:rPr lang="ru-RU" sz="3600" b="1" dirty="0" smtClean="0"/>
              <a:t>Что в ней нашли мы?</a:t>
            </a:r>
            <a:br>
              <a:rPr lang="ru-RU" sz="3600" b="1" dirty="0" smtClean="0"/>
            </a:br>
            <a:r>
              <a:rPr lang="ru-RU" sz="3600" b="1" dirty="0" smtClean="0"/>
              <a:t>                      Что в ней потеряли?..</a:t>
            </a:r>
            <a:endParaRPr lang="ru-RU" sz="3600" b="1" dirty="0"/>
          </a:p>
        </p:txBody>
      </p:sp>
      <p:sp>
        <p:nvSpPr>
          <p:cNvPr id="3" name="Объект 2"/>
          <p:cNvSpPr>
            <a:spLocks noGrp="1"/>
          </p:cNvSpPr>
          <p:nvPr>
            <p:ph idx="1"/>
          </p:nvPr>
        </p:nvSpPr>
        <p:spPr>
          <a:xfrm>
            <a:off x="395536" y="2492896"/>
            <a:ext cx="8219256" cy="3777283"/>
          </a:xfrm>
        </p:spPr>
        <p:txBody>
          <a:bodyPr>
            <a:normAutofit/>
          </a:bodyPr>
          <a:lstStyle/>
          <a:p>
            <a:pPr marL="0" indent="0">
              <a:buNone/>
            </a:pPr>
            <a:r>
              <a:rPr lang="ru-RU" sz="2000" b="1" dirty="0" smtClean="0">
                <a:solidFill>
                  <a:srgbClr val="C00000"/>
                </a:solidFill>
                <a:effectLst>
                  <a:outerShdw blurRad="38100" dist="38100" dir="2700000" algn="tl">
                    <a:srgbClr val="000000">
                      <a:alpha val="43137"/>
                    </a:srgbClr>
                  </a:outerShdw>
                </a:effectLst>
              </a:rPr>
              <a:t>…Нам вернутся сюда, может быть, не дано.</a:t>
            </a:r>
          </a:p>
          <a:p>
            <a:pPr marL="0" indent="0">
              <a:buNone/>
            </a:pPr>
            <a:r>
              <a:rPr lang="ru-RU" sz="2000" b="1" dirty="0" smtClean="0">
                <a:solidFill>
                  <a:srgbClr val="C00000"/>
                </a:solidFill>
                <a:effectLst>
                  <a:outerShdw blurRad="38100" dist="38100" dir="2700000" algn="tl">
                    <a:srgbClr val="000000">
                      <a:alpha val="43137"/>
                    </a:srgbClr>
                  </a:outerShdw>
                </a:effectLst>
              </a:rPr>
              <a:t>Сколько нас полегло в этом долгом походе!</a:t>
            </a:r>
          </a:p>
          <a:p>
            <a:pPr marL="0" indent="0">
              <a:buNone/>
            </a:pPr>
            <a:r>
              <a:rPr lang="ru-RU" sz="2000" b="1" dirty="0" smtClean="0">
                <a:solidFill>
                  <a:srgbClr val="C00000"/>
                </a:solidFill>
                <a:effectLst>
                  <a:outerShdw blurRad="38100" dist="38100" dir="2700000" algn="tl">
                    <a:srgbClr val="000000">
                      <a:alpha val="43137"/>
                    </a:srgbClr>
                  </a:outerShdw>
                </a:effectLst>
              </a:rPr>
              <a:t>И дела не доделаны полностью, но…</a:t>
            </a:r>
          </a:p>
          <a:p>
            <a:pPr marL="0" indent="0">
              <a:buNone/>
            </a:pPr>
            <a:r>
              <a:rPr lang="ru-RU" sz="2000" b="1" dirty="0" smtClean="0">
                <a:solidFill>
                  <a:srgbClr val="C00000"/>
                </a:solidFill>
                <a:effectLst>
                  <a:outerShdw blurRad="38100" dist="38100" dir="2700000" algn="tl">
                    <a:srgbClr val="000000">
                      <a:alpha val="43137"/>
                    </a:srgbClr>
                  </a:outerShdw>
                </a:effectLst>
              </a:rPr>
              <a:t>Мы уходим, уходим, уходим…</a:t>
            </a:r>
          </a:p>
          <a:p>
            <a:pPr marL="0" indent="0">
              <a:buNone/>
            </a:pPr>
            <a:r>
              <a:rPr lang="ru-RU" sz="2000" b="1" dirty="0" smtClean="0">
                <a:solidFill>
                  <a:srgbClr val="C00000"/>
                </a:solidFill>
                <a:effectLst>
                  <a:outerShdw blurRad="38100" dist="38100" dir="2700000" algn="tl">
                    <a:srgbClr val="000000">
                      <a:alpha val="43137"/>
                    </a:srgbClr>
                  </a:outerShdw>
                </a:effectLst>
              </a:rPr>
              <a:t>Биографию нашу в пол дюжину строк</a:t>
            </a:r>
          </a:p>
          <a:p>
            <a:pPr marL="0" indent="0">
              <a:buNone/>
            </a:pPr>
            <a:r>
              <a:rPr lang="ru-RU" sz="2000" b="1" dirty="0" smtClean="0">
                <a:solidFill>
                  <a:srgbClr val="C00000"/>
                </a:solidFill>
                <a:effectLst>
                  <a:outerShdw blurRad="38100" dist="38100" dir="2700000" algn="tl">
                    <a:srgbClr val="000000">
                      <a:alpha val="43137"/>
                    </a:srgbClr>
                  </a:outerShdw>
                </a:effectLst>
              </a:rPr>
              <a:t>Социологи впишут, сейчас они в моде.</a:t>
            </a:r>
          </a:p>
          <a:p>
            <a:pPr marL="0" indent="0">
              <a:buNone/>
            </a:pPr>
            <a:r>
              <a:rPr lang="ru-RU" sz="2000" b="1" dirty="0" smtClean="0">
                <a:solidFill>
                  <a:srgbClr val="C00000"/>
                </a:solidFill>
                <a:effectLst>
                  <a:outerShdw blurRad="38100" dist="38100" dir="2700000" algn="tl">
                    <a:srgbClr val="000000">
                      <a:alpha val="43137"/>
                    </a:srgbClr>
                  </a:outerShdw>
                </a:effectLst>
              </a:rPr>
              <a:t>Только разве подвластен науке Восток?!</a:t>
            </a:r>
          </a:p>
          <a:p>
            <a:pPr marL="0" indent="0">
              <a:buNone/>
            </a:pPr>
            <a:r>
              <a:rPr lang="ru-RU" sz="2000" b="1" dirty="0" smtClean="0">
                <a:solidFill>
                  <a:srgbClr val="C00000"/>
                </a:solidFill>
                <a:effectLst>
                  <a:outerShdw blurRad="38100" dist="38100" dir="2700000" algn="tl">
                    <a:srgbClr val="000000">
                      <a:alpha val="43137"/>
                    </a:srgbClr>
                  </a:outerShdw>
                </a:effectLst>
              </a:rPr>
              <a:t>Мы уходим с Востока, уходим…</a:t>
            </a:r>
          </a:p>
          <a:p>
            <a:pPr marL="0" indent="0">
              <a:buNone/>
            </a:pPr>
            <a:r>
              <a:rPr lang="ru-RU" sz="2000" b="1" dirty="0">
                <a:solidFill>
                  <a:srgbClr val="C00000"/>
                </a:solidFill>
                <a:effectLst>
                  <a:outerShdw blurRad="38100" dist="38100" dir="2700000" algn="tl">
                    <a:srgbClr val="000000">
                      <a:alpha val="43137"/>
                    </a:srgbClr>
                  </a:outerShdw>
                </a:effectLst>
              </a:rPr>
              <a:t> </a:t>
            </a:r>
            <a:r>
              <a:rPr lang="ru-RU" sz="2000" b="1" dirty="0" smtClean="0">
                <a:solidFill>
                  <a:srgbClr val="C00000"/>
                </a:solidFill>
                <a:effectLst>
                  <a:outerShdw blurRad="38100" dist="38100" dir="2700000" algn="tl">
                    <a:srgbClr val="000000">
                      <a:alpha val="43137"/>
                    </a:srgbClr>
                  </a:outerShdw>
                </a:effectLst>
              </a:rPr>
              <a:t>                                                   </a:t>
            </a:r>
            <a:r>
              <a:rPr lang="ru-RU" sz="2000" dirty="0" smtClean="0">
                <a:solidFill>
                  <a:srgbClr val="C00000"/>
                </a:solidFill>
                <a:effectLst>
                  <a:outerShdw blurRad="38100" dist="38100" dir="2700000" algn="tl">
                    <a:srgbClr val="000000">
                      <a:alpha val="43137"/>
                    </a:srgbClr>
                  </a:outerShdw>
                </a:effectLst>
              </a:rPr>
              <a:t>(А. Морозов)</a:t>
            </a:r>
            <a:endParaRPr lang="ru-RU" sz="2000" dirty="0">
              <a:solidFill>
                <a:srgbClr val="C00000"/>
              </a:solidFill>
              <a:effectLst>
                <a:outerShdw blurRad="38100" dist="38100" dir="2700000" algn="tl">
                  <a:srgbClr val="000000">
                    <a:alpha val="43137"/>
                  </a:srgbClr>
                </a:outerShdw>
              </a:effectLst>
            </a:endParaRPr>
          </a:p>
        </p:txBody>
      </p:sp>
      <p:pic>
        <p:nvPicPr>
          <p:cNvPr id="2050" name="Picture 2" descr="C:\Users\Читальный зал\Desktop\афга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356992"/>
            <a:ext cx="2468925" cy="322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8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smtClean="0">
                <a:solidFill>
                  <a:srgbClr val="FF0000"/>
                </a:solidFill>
              </a:rPr>
              <a:t>230</a:t>
            </a:r>
            <a:r>
              <a:rPr lang="ru-RU" sz="3200" b="1" dirty="0" smtClean="0"/>
              <a:t> котлашан прошли через </a:t>
            </a:r>
            <a:r>
              <a:rPr lang="ru-RU" sz="3200" b="1" dirty="0" err="1" smtClean="0"/>
              <a:t>Афган</a:t>
            </a:r>
            <a:r>
              <a:rPr lang="ru-RU" sz="3200" b="1" dirty="0" smtClean="0"/>
              <a:t>. </a:t>
            </a:r>
            <a:br>
              <a:rPr lang="ru-RU" sz="3200" b="1" dirty="0" smtClean="0"/>
            </a:br>
            <a:r>
              <a:rPr lang="ru-RU" sz="3200" b="1" dirty="0" smtClean="0">
                <a:solidFill>
                  <a:srgbClr val="FF0000"/>
                </a:solidFill>
              </a:rPr>
              <a:t>11</a:t>
            </a:r>
            <a:r>
              <a:rPr lang="ru-RU" sz="3200" b="1" dirty="0" smtClean="0"/>
              <a:t> из боев не вернулись…</a:t>
            </a:r>
            <a:endParaRPr lang="ru-RU" sz="3200" b="1" dirty="0"/>
          </a:p>
        </p:txBody>
      </p:sp>
      <p:sp>
        <p:nvSpPr>
          <p:cNvPr id="3" name="Объект 2"/>
          <p:cNvSpPr>
            <a:spLocks noGrp="1"/>
          </p:cNvSpPr>
          <p:nvPr>
            <p:ph idx="1"/>
          </p:nvPr>
        </p:nvSpPr>
        <p:spPr>
          <a:xfrm>
            <a:off x="323528" y="1700808"/>
            <a:ext cx="8496944" cy="4752528"/>
          </a:xfrm>
        </p:spPr>
        <p:txBody>
          <a:bodyPr>
            <a:noAutofit/>
          </a:bodyPr>
          <a:lstStyle/>
          <a:p>
            <a:pPr marL="0" indent="0">
              <a:spcAft>
                <a:spcPts val="600"/>
              </a:spcAft>
              <a:buNone/>
            </a:pPr>
            <a:r>
              <a:rPr lang="ru-RU" sz="1700" dirty="0" smtClean="0"/>
              <a:t>- </a:t>
            </a:r>
            <a:r>
              <a:rPr lang="ru-RU" sz="1600" b="1" dirty="0" err="1" smtClean="0"/>
              <a:t>Абабков</a:t>
            </a:r>
            <a:r>
              <a:rPr lang="ru-RU" sz="1600" dirty="0" smtClean="0"/>
              <a:t> Сергей Станиславович </a:t>
            </a:r>
            <a:r>
              <a:rPr lang="ru-RU" sz="1600" b="1" dirty="0" smtClean="0"/>
              <a:t>(03.12.1964 – 26.06.1984), </a:t>
            </a:r>
            <a:r>
              <a:rPr lang="ru-RU" sz="1600" dirty="0"/>
              <a:t>п</a:t>
            </a:r>
            <a:r>
              <a:rPr lang="ru-RU" sz="1600" dirty="0" smtClean="0"/>
              <a:t>. Коряжма;</a:t>
            </a:r>
          </a:p>
          <a:p>
            <a:pPr marL="0" indent="0">
              <a:spcAft>
                <a:spcPts val="600"/>
              </a:spcAft>
              <a:buNone/>
            </a:pPr>
            <a:r>
              <a:rPr lang="ru-RU" sz="1600" dirty="0" smtClean="0"/>
              <a:t>- </a:t>
            </a:r>
            <a:r>
              <a:rPr lang="ru-RU" sz="1600" b="1" dirty="0" err="1" smtClean="0"/>
              <a:t>Алышев</a:t>
            </a:r>
            <a:r>
              <a:rPr lang="ru-RU" sz="1600" b="1" dirty="0" smtClean="0"/>
              <a:t> </a:t>
            </a:r>
            <a:r>
              <a:rPr lang="ru-RU" sz="1600" dirty="0" smtClean="0"/>
              <a:t>Виктор Николаевич </a:t>
            </a:r>
            <a:r>
              <a:rPr lang="ru-RU" sz="1600" b="1" dirty="0" smtClean="0"/>
              <a:t>(08.05.1963 – 31.07.1982), </a:t>
            </a:r>
            <a:r>
              <a:rPr lang="ru-RU" sz="1600" dirty="0"/>
              <a:t>п</a:t>
            </a:r>
            <a:r>
              <a:rPr lang="ru-RU" sz="1600" dirty="0" smtClean="0"/>
              <a:t>. Коряжма;</a:t>
            </a:r>
          </a:p>
          <a:p>
            <a:pPr marL="0" indent="0">
              <a:spcAft>
                <a:spcPts val="600"/>
              </a:spcAft>
              <a:buNone/>
            </a:pPr>
            <a:r>
              <a:rPr lang="ru-RU" sz="1600" dirty="0" smtClean="0"/>
              <a:t>- </a:t>
            </a:r>
            <a:r>
              <a:rPr lang="ru-RU" sz="1600" b="1" dirty="0" smtClean="0"/>
              <a:t>Андрианов</a:t>
            </a:r>
            <a:r>
              <a:rPr lang="ru-RU" sz="1600" dirty="0" smtClean="0"/>
              <a:t> Александр Гаврилович </a:t>
            </a:r>
            <a:r>
              <a:rPr lang="ru-RU" sz="1600" b="1" dirty="0" smtClean="0"/>
              <a:t>(20.03.1950 – 15.06.1984), </a:t>
            </a:r>
            <a:r>
              <a:rPr lang="ru-RU" sz="1600" dirty="0" smtClean="0"/>
              <a:t>Калужская         область;</a:t>
            </a:r>
          </a:p>
          <a:p>
            <a:pPr marL="0" indent="0">
              <a:spcAft>
                <a:spcPts val="600"/>
              </a:spcAft>
              <a:buNone/>
            </a:pPr>
            <a:r>
              <a:rPr lang="ru-RU" sz="1600" dirty="0" smtClean="0"/>
              <a:t>- </a:t>
            </a:r>
            <a:r>
              <a:rPr lang="ru-RU" sz="1600" b="1" dirty="0" smtClean="0"/>
              <a:t>Бровкин</a:t>
            </a:r>
            <a:r>
              <a:rPr lang="ru-RU" sz="1600" dirty="0" smtClean="0"/>
              <a:t> Леонид Анатольевич </a:t>
            </a:r>
            <a:r>
              <a:rPr lang="ru-RU" sz="1600" b="1" dirty="0" smtClean="0"/>
              <a:t>(23.09.1963 – 09.02.1983), </a:t>
            </a:r>
            <a:r>
              <a:rPr lang="ru-RU" sz="1600" dirty="0"/>
              <a:t>п</a:t>
            </a:r>
            <a:r>
              <a:rPr lang="ru-RU" sz="1600" dirty="0" smtClean="0"/>
              <a:t>. Коряжма;</a:t>
            </a:r>
          </a:p>
          <a:p>
            <a:pPr marL="0" indent="0">
              <a:spcAft>
                <a:spcPts val="600"/>
              </a:spcAft>
              <a:buNone/>
            </a:pPr>
            <a:r>
              <a:rPr lang="ru-RU" sz="1600" dirty="0" smtClean="0"/>
              <a:t>- </a:t>
            </a:r>
            <a:r>
              <a:rPr lang="ru-RU" sz="1600" b="1" dirty="0" smtClean="0"/>
              <a:t>Воскресенский </a:t>
            </a:r>
            <a:r>
              <a:rPr lang="ru-RU" sz="1600" dirty="0" smtClean="0"/>
              <a:t>Алексей Константинович </a:t>
            </a:r>
            <a:r>
              <a:rPr lang="ru-RU" sz="1600" b="1" dirty="0" smtClean="0"/>
              <a:t>(18.10.1966 – 11.10.1986), </a:t>
            </a:r>
            <a:r>
              <a:rPr lang="ru-RU" sz="1600" dirty="0"/>
              <a:t>п</a:t>
            </a:r>
            <a:r>
              <a:rPr lang="ru-RU" sz="1600" dirty="0" smtClean="0"/>
              <a:t>. Коряжма;</a:t>
            </a:r>
          </a:p>
          <a:p>
            <a:pPr marL="0" indent="0">
              <a:spcAft>
                <a:spcPts val="600"/>
              </a:spcAft>
              <a:buNone/>
            </a:pPr>
            <a:r>
              <a:rPr lang="ru-RU" sz="1600" dirty="0" smtClean="0"/>
              <a:t>- </a:t>
            </a:r>
            <a:r>
              <a:rPr lang="ru-RU" sz="1600" b="1" dirty="0" smtClean="0"/>
              <a:t>Головкин</a:t>
            </a:r>
            <a:r>
              <a:rPr lang="ru-RU" sz="1600" dirty="0" smtClean="0"/>
              <a:t> Андрей Юрьевич </a:t>
            </a:r>
            <a:r>
              <a:rPr lang="ru-RU" sz="1600" b="1" dirty="0" smtClean="0"/>
              <a:t>(05.05.1964 – 20.08.1984), </a:t>
            </a:r>
            <a:r>
              <a:rPr lang="ru-RU" sz="1600" dirty="0" smtClean="0"/>
              <a:t>г. Котлас;</a:t>
            </a:r>
          </a:p>
          <a:p>
            <a:pPr marL="0" indent="0">
              <a:spcAft>
                <a:spcPts val="600"/>
              </a:spcAft>
              <a:buNone/>
            </a:pPr>
            <a:r>
              <a:rPr lang="ru-RU" sz="1600" dirty="0" smtClean="0"/>
              <a:t>- </a:t>
            </a:r>
            <a:r>
              <a:rPr lang="ru-RU" sz="1600" b="1" dirty="0" smtClean="0"/>
              <a:t>Мурашкин</a:t>
            </a:r>
            <a:r>
              <a:rPr lang="ru-RU" sz="1600" dirty="0" smtClean="0"/>
              <a:t> Валерий Николаевич </a:t>
            </a:r>
            <a:r>
              <a:rPr lang="ru-RU" sz="1600" b="1" dirty="0" smtClean="0"/>
              <a:t>(31.12.1964 – 23.07.1984), </a:t>
            </a:r>
            <a:r>
              <a:rPr lang="ru-RU" sz="1600" dirty="0" smtClean="0"/>
              <a:t>пос. Вычегодский; </a:t>
            </a:r>
          </a:p>
          <a:p>
            <a:pPr marL="0" indent="0">
              <a:spcAft>
                <a:spcPts val="600"/>
              </a:spcAft>
              <a:buNone/>
            </a:pPr>
            <a:r>
              <a:rPr lang="ru-RU" sz="1600" dirty="0" smtClean="0"/>
              <a:t>- </a:t>
            </a:r>
            <a:r>
              <a:rPr lang="ru-RU" sz="1600" b="1" dirty="0" err="1" smtClean="0"/>
              <a:t>Нюхин</a:t>
            </a:r>
            <a:r>
              <a:rPr lang="ru-RU" sz="1600" dirty="0" smtClean="0"/>
              <a:t> Николай Васильевич </a:t>
            </a:r>
            <a:r>
              <a:rPr lang="ru-RU" sz="1600" b="1" dirty="0" smtClean="0"/>
              <a:t>(18.03.1937 – 02.11.1986), </a:t>
            </a:r>
            <a:r>
              <a:rPr lang="ru-RU" sz="1600" dirty="0" smtClean="0"/>
              <a:t>Котласский район;</a:t>
            </a:r>
          </a:p>
          <a:p>
            <a:pPr marL="0" indent="0">
              <a:spcAft>
                <a:spcPts val="600"/>
              </a:spcAft>
              <a:buNone/>
            </a:pPr>
            <a:r>
              <a:rPr lang="ru-RU" sz="1600" dirty="0" smtClean="0"/>
              <a:t>- </a:t>
            </a:r>
            <a:r>
              <a:rPr lang="ru-RU" sz="1600" b="1" dirty="0" err="1" smtClean="0"/>
              <a:t>Финатов</a:t>
            </a:r>
            <a:r>
              <a:rPr lang="ru-RU" sz="1600" dirty="0" smtClean="0"/>
              <a:t> Николай Васильевич </a:t>
            </a:r>
            <a:r>
              <a:rPr lang="ru-RU" sz="1600" b="1" dirty="0" smtClean="0"/>
              <a:t>(23.11.1964 – 19.07.1985), </a:t>
            </a:r>
            <a:r>
              <a:rPr lang="ru-RU" sz="1600" dirty="0" smtClean="0"/>
              <a:t>Котласский район;</a:t>
            </a:r>
          </a:p>
          <a:p>
            <a:pPr marL="0" indent="0">
              <a:spcAft>
                <a:spcPts val="600"/>
              </a:spcAft>
              <a:buNone/>
            </a:pPr>
            <a:r>
              <a:rPr lang="ru-RU" sz="1600" dirty="0" smtClean="0"/>
              <a:t>- </a:t>
            </a:r>
            <a:r>
              <a:rPr lang="ru-RU" sz="1600" b="1" dirty="0" smtClean="0"/>
              <a:t>Хохлов</a:t>
            </a:r>
            <a:r>
              <a:rPr lang="ru-RU" sz="1600" dirty="0" smtClean="0"/>
              <a:t> Андрей Николаевич </a:t>
            </a:r>
            <a:r>
              <a:rPr lang="ru-RU" sz="1600" b="1" dirty="0" smtClean="0"/>
              <a:t>(09.08.1967 – 16.08.1986), </a:t>
            </a:r>
            <a:r>
              <a:rPr lang="ru-RU" sz="1600" dirty="0" smtClean="0"/>
              <a:t>Котласский район;</a:t>
            </a:r>
          </a:p>
          <a:p>
            <a:pPr marL="0" indent="0">
              <a:spcAft>
                <a:spcPts val="600"/>
              </a:spcAft>
              <a:buNone/>
            </a:pPr>
            <a:r>
              <a:rPr lang="ru-RU" sz="1600" dirty="0" smtClean="0"/>
              <a:t>- </a:t>
            </a:r>
            <a:r>
              <a:rPr lang="ru-RU" sz="1600" b="1" dirty="0" err="1" smtClean="0"/>
              <a:t>Штинников</a:t>
            </a:r>
            <a:r>
              <a:rPr lang="ru-RU" sz="1600" dirty="0" smtClean="0"/>
              <a:t> Сергей Владимирович </a:t>
            </a:r>
            <a:r>
              <a:rPr lang="ru-RU" sz="1600" b="1" dirty="0" smtClean="0"/>
              <a:t>(14.08.1960 – 01.11.1985), </a:t>
            </a:r>
            <a:r>
              <a:rPr lang="ru-RU" sz="1600" dirty="0" smtClean="0"/>
              <a:t>село Верхняя Тойма. </a:t>
            </a:r>
          </a:p>
          <a:p>
            <a:pPr>
              <a:spcAft>
                <a:spcPts val="600"/>
              </a:spcAft>
            </a:pPr>
            <a:endParaRPr lang="ru-RU" sz="1600" dirty="0"/>
          </a:p>
        </p:txBody>
      </p:sp>
    </p:spTree>
    <p:extLst>
      <p:ext uri="{BB962C8B-B14F-4D97-AF65-F5344CB8AC3E}">
        <p14:creationId xmlns:p14="http://schemas.microsoft.com/office/powerpoint/2010/main" val="252978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smtClean="0"/>
              <a:t>На афганских камнях застыла кровь наших земляков. В глазах их матерей – вечная боль и скорбь.</a:t>
            </a:r>
            <a:endParaRPr lang="ru-RU" sz="2800" b="1" dirty="0"/>
          </a:p>
        </p:txBody>
      </p:sp>
      <p:pic>
        <p:nvPicPr>
          <p:cNvPr id="5" name="Picture 2" descr="C:\Users\Читальный зал\Desktop\афг.мем..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356992"/>
            <a:ext cx="4184700" cy="3345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244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931224" cy="995710"/>
          </a:xfrm>
        </p:spPr>
        <p:txBody>
          <a:bodyPr>
            <a:normAutofit/>
          </a:bodyPr>
          <a:lstStyle/>
          <a:p>
            <a:pPr algn="ctr"/>
            <a:r>
              <a:rPr lang="ru-RU" sz="2400" b="1" dirty="0" err="1"/>
              <a:t>Абабков</a:t>
            </a:r>
            <a:r>
              <a:rPr lang="ru-RU" sz="2400" b="1" dirty="0"/>
              <a:t> Сергей Станиславович</a:t>
            </a:r>
            <a:br>
              <a:rPr lang="ru-RU" sz="2400" b="1" dirty="0"/>
            </a:br>
            <a:r>
              <a:rPr lang="ru-RU" sz="2400" b="1" dirty="0"/>
              <a:t>(03.12.1964 – 26.06.1984</a:t>
            </a:r>
            <a:r>
              <a:rPr lang="ru-RU" sz="2400" b="1" dirty="0" smtClean="0"/>
              <a:t>)</a:t>
            </a:r>
            <a:endParaRPr lang="ru-RU" sz="2400" dirty="0"/>
          </a:p>
        </p:txBody>
      </p:sp>
      <p:sp>
        <p:nvSpPr>
          <p:cNvPr id="3" name="Объект 2"/>
          <p:cNvSpPr>
            <a:spLocks noGrp="1"/>
          </p:cNvSpPr>
          <p:nvPr>
            <p:ph idx="1"/>
          </p:nvPr>
        </p:nvSpPr>
        <p:spPr>
          <a:xfrm>
            <a:off x="5724128" y="2564904"/>
            <a:ext cx="2979148" cy="3476849"/>
          </a:xfrm>
        </p:spPr>
        <p:txBody>
          <a:bodyPr>
            <a:normAutofit/>
          </a:bodyPr>
          <a:lstStyle/>
          <a:p>
            <a:endParaRPr lang="ru-RU" sz="2000" b="1" dirty="0"/>
          </a:p>
          <a:p>
            <a:endParaRPr lang="ru-RU" dirty="0"/>
          </a:p>
        </p:txBody>
      </p:sp>
      <p:sp>
        <p:nvSpPr>
          <p:cNvPr id="4" name="Текст 3"/>
          <p:cNvSpPr>
            <a:spLocks noGrp="1"/>
          </p:cNvSpPr>
          <p:nvPr>
            <p:ph type="body" sz="half" idx="2"/>
          </p:nvPr>
        </p:nvSpPr>
        <p:spPr>
          <a:xfrm>
            <a:off x="457200" y="1844824"/>
            <a:ext cx="4330824" cy="4680520"/>
          </a:xfrm>
        </p:spPr>
        <p:txBody>
          <a:bodyPr>
            <a:normAutofit/>
          </a:bodyPr>
          <a:lstStyle/>
          <a:p>
            <a:pPr indent="360000">
              <a:spcBef>
                <a:spcPts val="0"/>
              </a:spcBef>
            </a:pPr>
            <a:r>
              <a:rPr lang="ru-RU" sz="1500" dirty="0"/>
              <a:t>Сергей родился в Коряжме. </a:t>
            </a:r>
          </a:p>
          <a:p>
            <a:pPr indent="360000">
              <a:spcBef>
                <a:spcPts val="0"/>
              </a:spcBef>
            </a:pPr>
            <a:r>
              <a:rPr lang="ru-RU" sz="1500" dirty="0"/>
              <a:t>29 марта 1983 года был призван на службу в Советскую армию. 6 июня молодого солдата направили в Афганистан. </a:t>
            </a:r>
          </a:p>
          <a:p>
            <a:pPr indent="360000">
              <a:spcBef>
                <a:spcPts val="0"/>
              </a:spcBef>
            </a:pPr>
            <a:r>
              <a:rPr lang="ru-RU" sz="1500" dirty="0"/>
              <a:t>За время службы в Афганистане </a:t>
            </a:r>
            <a:r>
              <a:rPr lang="ru-RU" sz="1500" dirty="0" smtClean="0"/>
              <a:t>он </a:t>
            </a:r>
            <a:r>
              <a:rPr lang="ru-RU" sz="1500" dirty="0"/>
              <a:t>принял участие в пяти боевых операциях, был несколько раз ранен. </a:t>
            </a:r>
            <a:endParaRPr lang="ru-RU" sz="1500" dirty="0" smtClean="0"/>
          </a:p>
          <a:p>
            <a:pPr indent="360000">
              <a:spcBef>
                <a:spcPts val="0"/>
              </a:spcBef>
            </a:pPr>
            <a:r>
              <a:rPr lang="ru-RU" sz="1500" dirty="0" smtClean="0"/>
              <a:t>26 июня 1984 </a:t>
            </a:r>
            <a:r>
              <a:rPr lang="ru-RU" sz="1500" dirty="0"/>
              <a:t>года в неравном бою с моджахедами, прикрывая отход своих сослуживцев, пулеметчик </a:t>
            </a:r>
            <a:r>
              <a:rPr lang="ru-RU" sz="1500" dirty="0" err="1"/>
              <a:t>Абабков</a:t>
            </a:r>
            <a:r>
              <a:rPr lang="ru-RU" sz="1500" dirty="0"/>
              <a:t> был убит.</a:t>
            </a:r>
          </a:p>
          <a:p>
            <a:pPr indent="360000">
              <a:spcBef>
                <a:spcPts val="0"/>
              </a:spcBef>
            </a:pPr>
            <a:r>
              <a:rPr lang="ru-RU" sz="1500" dirty="0"/>
              <a:t>За героическую службу, мужество и воинскую доблесть Сергей </a:t>
            </a:r>
            <a:r>
              <a:rPr lang="ru-RU" sz="1500" dirty="0" err="1"/>
              <a:t>Абабков</a:t>
            </a:r>
            <a:r>
              <a:rPr lang="ru-RU" sz="1500" dirty="0"/>
              <a:t> посмертно награжден орденом Красной Звезды, медалью «Воину-интернационалисту от благодарного афганского народа» и нагрудным знаком «Воину-интернационалисту». Имя Сергея </a:t>
            </a:r>
            <a:r>
              <a:rPr lang="ru-RU" sz="1500" dirty="0" err="1"/>
              <a:t>Абабкова</a:t>
            </a:r>
            <a:r>
              <a:rPr lang="ru-RU" sz="1500" dirty="0"/>
              <a:t> навечно занесено в списки учащихся СГПТУ № 5</a:t>
            </a:r>
            <a:r>
              <a:rPr lang="ru-RU" sz="1500" dirty="0" smtClean="0"/>
              <a:t>. В Коряжме на школе, где учился Сергей, установлена мемориальная доска.</a:t>
            </a:r>
            <a:endParaRPr lang="ru-RU" sz="1500" dirty="0"/>
          </a:p>
        </p:txBody>
      </p:sp>
      <p:pic>
        <p:nvPicPr>
          <p:cNvPr id="3074" name="Picture 2" descr="D:\Рабочий стол\IMG_15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024" y="2132856"/>
            <a:ext cx="3654350" cy="337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576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147248" cy="923702"/>
          </a:xfrm>
        </p:spPr>
        <p:txBody>
          <a:bodyPr>
            <a:normAutofit/>
          </a:bodyPr>
          <a:lstStyle/>
          <a:p>
            <a:pPr algn="ctr"/>
            <a:r>
              <a:rPr lang="ru-RU" sz="2400" b="1" dirty="0" err="1" smtClean="0"/>
              <a:t>Алышев</a:t>
            </a:r>
            <a:r>
              <a:rPr lang="ru-RU" sz="2400" b="1" dirty="0" smtClean="0"/>
              <a:t> Виктор Николаевич </a:t>
            </a:r>
            <a:br>
              <a:rPr lang="ru-RU" sz="2400" b="1" dirty="0" smtClean="0"/>
            </a:br>
            <a:r>
              <a:rPr lang="ru-RU" sz="2400" b="1" dirty="0" smtClean="0"/>
              <a:t>(08.05.1963 – 31.07.1982)</a:t>
            </a:r>
            <a:endParaRPr lang="ru-RU" sz="2400" b="1" dirty="0"/>
          </a:p>
        </p:txBody>
      </p:sp>
      <p:sp>
        <p:nvSpPr>
          <p:cNvPr id="6" name="Объект 5"/>
          <p:cNvSpPr>
            <a:spLocks noGrp="1"/>
          </p:cNvSpPr>
          <p:nvPr>
            <p:ph idx="1"/>
          </p:nvPr>
        </p:nvSpPr>
        <p:spPr>
          <a:xfrm>
            <a:off x="6228184" y="2060849"/>
            <a:ext cx="2458616" cy="2376264"/>
          </a:xfrm>
        </p:spPr>
        <p:txBody>
          <a:bodyPr/>
          <a:lstStyle/>
          <a:p>
            <a:endParaRPr lang="ru-RU" dirty="0"/>
          </a:p>
        </p:txBody>
      </p:sp>
      <p:sp>
        <p:nvSpPr>
          <p:cNvPr id="7" name="Текст 6"/>
          <p:cNvSpPr>
            <a:spLocks noGrp="1"/>
          </p:cNvSpPr>
          <p:nvPr>
            <p:ph type="body" sz="half" idx="2"/>
          </p:nvPr>
        </p:nvSpPr>
        <p:spPr>
          <a:xfrm>
            <a:off x="457200" y="1988840"/>
            <a:ext cx="4474840" cy="4137323"/>
          </a:xfrm>
        </p:spPr>
        <p:txBody>
          <a:bodyPr>
            <a:normAutofit lnSpcReduction="10000"/>
          </a:bodyPr>
          <a:lstStyle/>
          <a:p>
            <a:pPr indent="360000">
              <a:spcBef>
                <a:spcPts val="0"/>
              </a:spcBef>
            </a:pPr>
            <a:r>
              <a:rPr lang="ru-RU" sz="1500" dirty="0"/>
              <a:t>Виктор родился в Коряжме накануне самого светлого праздника – Дня Победы. Учился в средней школе № 14 г. Коряжмы. </a:t>
            </a:r>
          </a:p>
          <a:p>
            <a:pPr indent="360000">
              <a:spcBef>
                <a:spcPts val="0"/>
              </a:spcBef>
            </a:pPr>
            <a:r>
              <a:rPr lang="ru-RU" sz="1500" dirty="0"/>
              <a:t>26 марта 1982 года был призван в Советскую армию. После «</a:t>
            </a:r>
            <a:r>
              <a:rPr lang="ru-RU" sz="1500" dirty="0" err="1"/>
              <a:t>учебки</a:t>
            </a:r>
            <a:r>
              <a:rPr lang="ru-RU" sz="1500" dirty="0"/>
              <a:t>» в Выборге был направлен в Узбекистан, а затем в Афганистан. </a:t>
            </a:r>
          </a:p>
          <a:p>
            <a:pPr indent="360000">
              <a:spcBef>
                <a:spcPts val="0"/>
              </a:spcBef>
            </a:pPr>
            <a:r>
              <a:rPr lang="ru-RU" sz="1500" dirty="0"/>
              <a:t>А 31 июля 1982 года Виктор </a:t>
            </a:r>
            <a:r>
              <a:rPr lang="ru-RU" sz="1500" dirty="0" err="1"/>
              <a:t>Алышев</a:t>
            </a:r>
            <a:r>
              <a:rPr lang="ru-RU" sz="1500" dirty="0"/>
              <a:t> погиб в ущелье </a:t>
            </a:r>
            <a:r>
              <a:rPr lang="ru-RU" sz="1500" dirty="0" err="1"/>
              <a:t>Айбик</a:t>
            </a:r>
            <a:r>
              <a:rPr lang="ru-RU" sz="1500" dirty="0"/>
              <a:t>, защищая колонну мирных жителей от </a:t>
            </a:r>
            <a:r>
              <a:rPr lang="ru-RU" sz="1500" dirty="0" err="1"/>
              <a:t>душманов</a:t>
            </a:r>
            <a:r>
              <a:rPr lang="ru-RU" sz="1500" dirty="0"/>
              <a:t>.</a:t>
            </a:r>
          </a:p>
          <a:p>
            <a:pPr indent="360000">
              <a:spcBef>
                <a:spcPts val="0"/>
              </a:spcBef>
            </a:pPr>
            <a:r>
              <a:rPr lang="ru-RU" sz="1500" dirty="0"/>
              <a:t>За свой подвиг Виктор </a:t>
            </a:r>
            <a:r>
              <a:rPr lang="ru-RU" sz="1500" dirty="0" err="1"/>
              <a:t>Алышев</a:t>
            </a:r>
            <a:r>
              <a:rPr lang="ru-RU" sz="1500" dirty="0"/>
              <a:t> посмертно награжден медалью «Воину-интернационалисту от благодарного афганского народа», орденом Красной Звезды и нагрудным знаком «Воину-интернационалисту». </a:t>
            </a:r>
            <a:endParaRPr lang="ru-RU" sz="1500" dirty="0" smtClean="0"/>
          </a:p>
          <a:p>
            <a:pPr indent="360000">
              <a:spcBef>
                <a:spcPts val="0"/>
              </a:spcBef>
            </a:pPr>
            <a:r>
              <a:rPr lang="ru-RU" sz="1500" dirty="0"/>
              <a:t>В Коряжме на </a:t>
            </a:r>
            <a:r>
              <a:rPr lang="ru-RU" sz="1500" dirty="0" smtClean="0"/>
              <a:t>стене индустриального техникума (ранее ГПТУ), </a:t>
            </a:r>
            <a:r>
              <a:rPr lang="ru-RU" sz="1500" dirty="0"/>
              <a:t>где учился </a:t>
            </a:r>
            <a:r>
              <a:rPr lang="ru-RU" sz="1500" dirty="0" smtClean="0"/>
              <a:t>Виктор, установлена </a:t>
            </a:r>
            <a:r>
              <a:rPr lang="ru-RU" sz="1500" dirty="0"/>
              <a:t>мемориальная доска.</a:t>
            </a:r>
          </a:p>
          <a:p>
            <a:pPr indent="360000">
              <a:spcBef>
                <a:spcPts val="0"/>
              </a:spcBef>
            </a:pPr>
            <a:endParaRPr lang="ru-RU" sz="1500" dirty="0"/>
          </a:p>
        </p:txBody>
      </p:sp>
      <p:pic>
        <p:nvPicPr>
          <p:cNvPr id="2050" name="Picture 2" descr="D:\Рабочий стол\алыше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844824"/>
            <a:ext cx="2736304" cy="381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67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923702"/>
          </a:xfrm>
        </p:spPr>
        <p:txBody>
          <a:bodyPr>
            <a:normAutofit/>
          </a:bodyPr>
          <a:lstStyle/>
          <a:p>
            <a:pPr algn="ctr"/>
            <a:r>
              <a:rPr lang="ru-RU" sz="2400" b="1" dirty="0" smtClean="0"/>
              <a:t>Андрианов Александр Гаврилович</a:t>
            </a:r>
            <a:br>
              <a:rPr lang="ru-RU" sz="2400" b="1" dirty="0" smtClean="0"/>
            </a:br>
            <a:r>
              <a:rPr lang="ru-RU" sz="2400" b="1" dirty="0" smtClean="0"/>
              <a:t>(20.03.1950 – 15.06.1984)</a:t>
            </a:r>
            <a:endParaRPr lang="ru-RU" sz="2400" b="1" dirty="0"/>
          </a:p>
        </p:txBody>
      </p:sp>
      <p:sp>
        <p:nvSpPr>
          <p:cNvPr id="5" name="Объект 4"/>
          <p:cNvSpPr>
            <a:spLocks noGrp="1"/>
          </p:cNvSpPr>
          <p:nvPr>
            <p:ph idx="1"/>
          </p:nvPr>
        </p:nvSpPr>
        <p:spPr>
          <a:xfrm>
            <a:off x="3491880" y="1800757"/>
            <a:ext cx="5400600" cy="4209332"/>
          </a:xfrm>
        </p:spPr>
        <p:txBody>
          <a:bodyPr>
            <a:normAutofit/>
          </a:bodyPr>
          <a:lstStyle/>
          <a:p>
            <a:pPr marL="0" indent="360000">
              <a:spcBef>
                <a:spcPts val="0"/>
              </a:spcBef>
              <a:buNone/>
            </a:pPr>
            <a:r>
              <a:rPr lang="ru-RU" sz="1500" dirty="0"/>
              <a:t>До призыва на военную службу Александр работал каменщиком и учился в школе рабочей молодежи при школе № 14 посёлка Вычегодский. Жил в общежитии Строительно-монтажного поезда-222 по улице 8 Марта, в доме № 5, на стене которого в 2016 году установлена мемориальная доска.</a:t>
            </a:r>
          </a:p>
          <a:p>
            <a:pPr marL="0" indent="360000">
              <a:spcBef>
                <a:spcPts val="0"/>
              </a:spcBef>
              <a:buNone/>
            </a:pPr>
            <a:r>
              <a:rPr lang="ru-RU" sz="1500" dirty="0"/>
              <a:t>11 ноября 1969 года он был призван </a:t>
            </a:r>
            <a:r>
              <a:rPr lang="ru-RU" sz="1500" dirty="0" err="1"/>
              <a:t>Котласским</a:t>
            </a:r>
            <a:r>
              <a:rPr lang="ru-RU" sz="1500" dirty="0"/>
              <a:t> военкоматом в ряды Советской Армии, и направлен в одно из учебных подразделений Пограничных войск КГБ СССР.</a:t>
            </a:r>
          </a:p>
          <a:p>
            <a:pPr marL="0" indent="360000">
              <a:spcBef>
                <a:spcPts val="0"/>
              </a:spcBef>
              <a:buNone/>
            </a:pPr>
            <a:r>
              <a:rPr lang="ru-RU" sz="1500" dirty="0"/>
              <a:t>Капитан Александр Андрианов погиб 15 июня 1984 года. </a:t>
            </a:r>
          </a:p>
          <a:p>
            <a:pPr marL="0" indent="360000">
              <a:spcBef>
                <a:spcPts val="0"/>
              </a:spcBef>
              <a:buNone/>
            </a:pPr>
            <a:r>
              <a:rPr lang="ru-RU" sz="1500" dirty="0"/>
              <a:t>Герой-афганец посмертно награжден орденом Красной Звезды, медалью «Воину-интернационалисту от благодарного афганского народа», нагрудным знаком «Воину-интернационалисту».  </a:t>
            </a:r>
          </a:p>
          <a:p>
            <a:pPr marL="0" indent="360000">
              <a:spcBef>
                <a:spcPts val="0"/>
              </a:spcBef>
              <a:buNone/>
            </a:pPr>
            <a:r>
              <a:rPr lang="ru-RU" sz="1500" dirty="0"/>
              <a:t>Похоронен капитан Андрианов на кладбище поселка Вычегодский.  </a:t>
            </a:r>
          </a:p>
          <a:p>
            <a:endParaRPr lang="ru-RU" dirty="0"/>
          </a:p>
        </p:txBody>
      </p:sp>
      <p:sp>
        <p:nvSpPr>
          <p:cNvPr id="6" name="Текст 5"/>
          <p:cNvSpPr>
            <a:spLocks noGrp="1"/>
          </p:cNvSpPr>
          <p:nvPr>
            <p:ph type="body" sz="half" idx="2"/>
          </p:nvPr>
        </p:nvSpPr>
        <p:spPr>
          <a:xfrm>
            <a:off x="457201" y="3212976"/>
            <a:ext cx="1810544" cy="2913187"/>
          </a:xfrm>
        </p:spPr>
        <p:txBody>
          <a:bodyPr/>
          <a:lstStyle/>
          <a:p>
            <a:endParaRPr lang="ru-RU" dirty="0"/>
          </a:p>
        </p:txBody>
      </p:sp>
      <p:pic>
        <p:nvPicPr>
          <p:cNvPr id="1026" name="Picture 2" descr="D:\Desktop\andrianov2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68" y="1671428"/>
            <a:ext cx="2716476" cy="446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560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995710"/>
          </a:xfrm>
        </p:spPr>
        <p:txBody>
          <a:bodyPr>
            <a:normAutofit/>
          </a:bodyPr>
          <a:lstStyle/>
          <a:p>
            <a:pPr algn="ctr"/>
            <a:r>
              <a:rPr lang="ru-RU" sz="2400" b="1" dirty="0" smtClean="0"/>
              <a:t>Бровкин Леонид Анатольевич</a:t>
            </a:r>
            <a:br>
              <a:rPr lang="ru-RU" sz="2400" b="1" dirty="0" smtClean="0"/>
            </a:br>
            <a:r>
              <a:rPr lang="ru-RU" sz="2400" b="1" dirty="0" smtClean="0"/>
              <a:t>(23.09.1963 – 09.02.1983)</a:t>
            </a:r>
            <a:endParaRPr lang="ru-RU" sz="2400" b="1" dirty="0"/>
          </a:p>
        </p:txBody>
      </p:sp>
      <p:sp>
        <p:nvSpPr>
          <p:cNvPr id="3" name="Объект 2"/>
          <p:cNvSpPr>
            <a:spLocks noGrp="1"/>
          </p:cNvSpPr>
          <p:nvPr>
            <p:ph idx="1"/>
          </p:nvPr>
        </p:nvSpPr>
        <p:spPr>
          <a:xfrm>
            <a:off x="6804248" y="3068959"/>
            <a:ext cx="1882552" cy="1656185"/>
          </a:xfrm>
        </p:spPr>
        <p:txBody>
          <a:bodyPr/>
          <a:lstStyle/>
          <a:p>
            <a:endParaRPr lang="ru-RU" dirty="0"/>
          </a:p>
        </p:txBody>
      </p:sp>
      <p:sp>
        <p:nvSpPr>
          <p:cNvPr id="4" name="Текст 3"/>
          <p:cNvSpPr>
            <a:spLocks noGrp="1"/>
          </p:cNvSpPr>
          <p:nvPr>
            <p:ph type="body" sz="half" idx="2"/>
          </p:nvPr>
        </p:nvSpPr>
        <p:spPr>
          <a:xfrm>
            <a:off x="457200" y="1700808"/>
            <a:ext cx="4618856" cy="4392488"/>
          </a:xfrm>
        </p:spPr>
        <p:txBody>
          <a:bodyPr>
            <a:normAutofit fontScale="92500" lnSpcReduction="10000"/>
          </a:bodyPr>
          <a:lstStyle/>
          <a:p>
            <a:endParaRPr lang="ru-RU" dirty="0" smtClean="0"/>
          </a:p>
          <a:p>
            <a:endParaRPr lang="ru-RU" dirty="0"/>
          </a:p>
          <a:p>
            <a:pPr indent="360000">
              <a:spcBef>
                <a:spcPts val="0"/>
              </a:spcBef>
            </a:pPr>
            <a:r>
              <a:rPr lang="ru-RU" sz="1500" dirty="0"/>
              <a:t>Для </a:t>
            </a:r>
            <a:r>
              <a:rPr lang="ru-RU" sz="1500" dirty="0" smtClean="0"/>
              <a:t>поселка Коряжма </a:t>
            </a:r>
            <a:r>
              <a:rPr lang="ru-RU" sz="1500" dirty="0"/>
              <a:t>Леонид Бровкин стал вторым солдатом, жизнь которого забрала афганская война. </a:t>
            </a:r>
          </a:p>
          <a:p>
            <a:pPr indent="360000">
              <a:spcBef>
                <a:spcPts val="0"/>
              </a:spcBef>
            </a:pPr>
            <a:r>
              <a:rPr lang="ru-RU" sz="1500" dirty="0"/>
              <a:t>Он родился в простой рабочей семье, учился в школе № 11 (теперь это шк.№ 2). </a:t>
            </a:r>
          </a:p>
          <a:p>
            <a:pPr indent="360000">
              <a:spcBef>
                <a:spcPts val="0"/>
              </a:spcBef>
            </a:pPr>
            <a:r>
              <a:rPr lang="ru-RU" sz="1500" dirty="0"/>
              <a:t>26 сентября 1982 года он был призван в ряды Советской армии. После «</a:t>
            </a:r>
            <a:r>
              <a:rPr lang="ru-RU" sz="1500" dirty="0" err="1"/>
              <a:t>учебки</a:t>
            </a:r>
            <a:r>
              <a:rPr lang="ru-RU" sz="1500" dirty="0"/>
              <a:t>» направлен в Туркмению, а 28 декабря 1982 года – в Афганистан. Последнее письмо от Лёни датировано 23 января 1983 года. А 9 февраля 1983 года Леонид Бровкин погиб под Джелалабадом, выполняя боевое задание.</a:t>
            </a:r>
          </a:p>
          <a:p>
            <a:pPr indent="360000">
              <a:spcBef>
                <a:spcPts val="0"/>
              </a:spcBef>
            </a:pPr>
            <a:r>
              <a:rPr lang="ru-RU" sz="1500" dirty="0"/>
              <a:t>Леонид Бровкин посмертно награжден орденом Красной Звезды, медалью «Воину-интернационалисту от благодарного афганского народа» и нагрудным знаком «Воину-интернационалисту</a:t>
            </a:r>
            <a:r>
              <a:rPr lang="ru-RU" sz="1500" dirty="0" smtClean="0"/>
              <a:t>».</a:t>
            </a:r>
          </a:p>
          <a:p>
            <a:pPr indent="360000">
              <a:spcBef>
                <a:spcPts val="0"/>
              </a:spcBef>
            </a:pPr>
            <a:r>
              <a:rPr lang="ru-RU" sz="1500" dirty="0"/>
              <a:t>В Коряжме на стене индустриального техникума (ранее ГПТУ), где учился </a:t>
            </a:r>
            <a:r>
              <a:rPr lang="ru-RU" sz="1500" dirty="0" smtClean="0"/>
              <a:t>Леонид, </a:t>
            </a:r>
            <a:r>
              <a:rPr lang="ru-RU" sz="1500" dirty="0"/>
              <a:t>установлена мемориальная доска.</a:t>
            </a:r>
          </a:p>
          <a:p>
            <a:pPr indent="360000">
              <a:spcBef>
                <a:spcPts val="0"/>
              </a:spcBef>
            </a:pPr>
            <a:endParaRPr lang="ru-RU" sz="1500" dirty="0"/>
          </a:p>
          <a:p>
            <a:endParaRPr lang="ru-RU" dirty="0"/>
          </a:p>
        </p:txBody>
      </p:sp>
      <p:pic>
        <p:nvPicPr>
          <p:cNvPr id="6146" name="Picture 2" descr="D:\Рабочий стол\IMG_1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635" y="2012658"/>
            <a:ext cx="3233593" cy="361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466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1407</TotalTime>
  <Words>1584</Words>
  <Application>Microsoft Office PowerPoint</Application>
  <PresentationFormat>Экран (4:3)</PresentationFormat>
  <Paragraphs>137</Paragraphs>
  <Slides>18</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Афганистан  болит  в душе моей…</vt:lpstr>
      <vt:lpstr>15 февраля – День памяти о россиянах, исполнявших служебный долг за пределами Отечества</vt:lpstr>
      <vt:lpstr>Завершена афганская война. Что в ней нашли мы?                       Что в ней потеряли?..</vt:lpstr>
      <vt:lpstr>230 котлашан прошли через Афган.  11 из боев не вернулись…</vt:lpstr>
      <vt:lpstr>На афганских камнях застыла кровь наших земляков. В глазах их матерей – вечная боль и скорбь.</vt:lpstr>
      <vt:lpstr>Абабков Сергей Станиславович (03.12.1964 – 26.06.1984)</vt:lpstr>
      <vt:lpstr>Алышев Виктор Николаевич  (08.05.1963 – 31.07.1982)</vt:lpstr>
      <vt:lpstr>Андрианов Александр Гаврилович (20.03.1950 – 15.06.1984)</vt:lpstr>
      <vt:lpstr>Бровкин Леонид Анатольевич (23.09.1963 – 09.02.1983)</vt:lpstr>
      <vt:lpstr>Воскресенский Алексей Константинович  (18.10.1966 – 11.10.1986)</vt:lpstr>
      <vt:lpstr>Головкин Андрей Юрьевич  (05.05.1964 – 20.08.1984)</vt:lpstr>
      <vt:lpstr>Мурашкин Валерий Николаевич (31.12.1964 – 23.07.1984)</vt:lpstr>
      <vt:lpstr>Нюхин Николай Васильевич (18.03.1937 – 02.11.1986)</vt:lpstr>
      <vt:lpstr>Финатов Николай Васильевич (23.11.1964 – 19.07.1985)</vt:lpstr>
      <vt:lpstr>Хохлов Андрей Николаевич (09.08.1967 – 16.08.1986)</vt:lpstr>
      <vt:lpstr>Штинников Сергей Владимирович (14.08.1960 – 01.11.1985)</vt:lpstr>
      <vt:lpstr>КНИГА ПАМЯТИ</vt:lpstr>
      <vt:lpstr>«А мертвых сынов не воротишь.         Не жди…»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Афганистан болит в душе моей…</dc:title>
  <dc:creator>User</dc:creator>
  <cp:lastModifiedBy>Bibliograf</cp:lastModifiedBy>
  <cp:revision>206</cp:revision>
  <dcterms:modified xsi:type="dcterms:W3CDTF">2021-02-04T14:15:24Z</dcterms:modified>
</cp:coreProperties>
</file>