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9" r:id="rId6"/>
    <p:sldId id="258" r:id="rId7"/>
    <p:sldId id="260" r:id="rId8"/>
    <p:sldId id="261" r:id="rId9"/>
    <p:sldId id="272" r:id="rId10"/>
    <p:sldId id="273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5" r:id="rId20"/>
    <p:sldId id="268" r:id="rId21"/>
    <p:sldId id="27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4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6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4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5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2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9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8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1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802D-530E-4C1E-8C9D-A953FE897746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12F3-C3E9-4A69-A7DE-9F13B3C9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52928" cy="194421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Я ЧЕЧНЁЮ КОНТУЖЕН…</a:t>
            </a:r>
            <a:endParaRPr lang="ru-RU" sz="8000" b="1" dirty="0">
              <a:solidFill>
                <a:srgbClr val="FF0000"/>
              </a:solidFill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920880" cy="18722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ЗЕМЛЯКАМ, ПОГИБШИМ В ЧЕЧНЕ, ПОСВЯЩАЕТСЯ…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АЛЕКСЕЙ НОГОВИЦЫН (1976 – 1995)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968552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900" b="1" dirty="0">
                <a:latin typeface="Candara" panose="020E0502030303020204" pitchFamily="34" charset="0"/>
              </a:rPr>
              <a:t>Алексей Николаевич Ноговицын родился 30 июня 1976 </a:t>
            </a:r>
            <a:r>
              <a:rPr lang="ru-RU" sz="1900" b="1" dirty="0" smtClean="0">
                <a:latin typeface="Candara" panose="020E0502030303020204" pitchFamily="34" charset="0"/>
              </a:rPr>
              <a:t>года в Коряжме. </a:t>
            </a:r>
            <a:r>
              <a:rPr lang="ru-RU" sz="1900" b="1" dirty="0">
                <a:latin typeface="Candara" panose="020E0502030303020204" pitchFamily="34" charset="0"/>
              </a:rPr>
              <a:t>Окончил школу, затем поступил в ГПТУ № 5 по специальности «Электромонтер по ремонту и обслуживанию электрооборудования». </a:t>
            </a:r>
            <a:endParaRPr lang="ru-RU" sz="19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900" b="1" dirty="0" smtClean="0">
                <a:latin typeface="Candara" panose="020E0502030303020204" pitchFamily="34" charset="0"/>
              </a:rPr>
              <a:t>В </a:t>
            </a:r>
            <a:r>
              <a:rPr lang="ru-RU" sz="1900" b="1" dirty="0">
                <a:latin typeface="Candara" panose="020E0502030303020204" pitchFamily="34" charset="0"/>
              </a:rPr>
              <a:t>1994 году был призван в армию. Служил в п/о Печенга Мурманской области, в звании младшего сержанта морской пехоты, откуда и был отправлен в Чечню. </a:t>
            </a:r>
            <a:endParaRPr lang="ru-RU" sz="19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900" b="1" dirty="0" smtClean="0">
                <a:latin typeface="Candara" panose="020E0502030303020204" pitchFamily="34" charset="0"/>
              </a:rPr>
              <a:t>31 </a:t>
            </a:r>
            <a:r>
              <a:rPr lang="ru-RU" sz="1900" b="1" dirty="0">
                <a:latin typeface="Candara" panose="020E0502030303020204" pitchFamily="34" charset="0"/>
              </a:rPr>
              <a:t>мая 1995 года погиб при исполнении воинского долга. </a:t>
            </a:r>
            <a:endParaRPr lang="ru-RU" sz="19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900" b="1" dirty="0" smtClean="0">
                <a:latin typeface="Candara" panose="020E0502030303020204" pitchFamily="34" charset="0"/>
              </a:rPr>
              <a:t>За </a:t>
            </a:r>
            <a:r>
              <a:rPr lang="ru-RU" sz="1900" b="1" dirty="0">
                <a:latin typeface="Candara" panose="020E0502030303020204" pitchFamily="34" charset="0"/>
              </a:rPr>
              <a:t>участие в боевых действиях награжден двумя орденами «Мужества» и медалью «За </a:t>
            </a:r>
            <a:r>
              <a:rPr lang="ru-RU" sz="1900" b="1" dirty="0" smtClean="0">
                <a:latin typeface="Candara" panose="020E0502030303020204" pitchFamily="34" charset="0"/>
              </a:rPr>
              <a:t>отвагу» (посмертно</a:t>
            </a:r>
            <a:r>
              <a:rPr lang="ru-RU" sz="1900" b="1" dirty="0">
                <a:latin typeface="Candara" panose="020E0502030303020204" pitchFamily="34" charset="0"/>
              </a:rPr>
              <a:t>)</a:t>
            </a:r>
            <a:endParaRPr lang="ru-RU" sz="1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49024"/>
            <a:ext cx="2592288" cy="52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73216"/>
            <a:ext cx="7772400" cy="108012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Candara" panose="020E0502030303020204" pitchFamily="34" charset="0"/>
              </a:rPr>
              <a:t>Архангельская область, город Коряжма, ул. Набережная, д. 1 (профессиональный технический лицей № 5) 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/>
              <a:t> </a:t>
            </a:r>
            <a:r>
              <a:rPr lang="ru-RU" sz="1600" dirty="0">
                <a:latin typeface="Candara" panose="020E0502030303020204" pitchFamily="34" charset="0"/>
              </a:rPr>
              <a:t>Дата установки: 1 сентября 2006 года.</a:t>
            </a:r>
            <a:br>
              <a:rPr lang="ru-RU" sz="1600" dirty="0">
                <a:latin typeface="Candara" panose="020E0502030303020204" pitchFamily="34" charset="0"/>
              </a:rPr>
            </a:br>
            <a:endParaRPr lang="ru-RU" sz="1600" dirty="0">
              <a:latin typeface="Candara" panose="020E0502030303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36004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ВТОРАЯ ЧЕЧЕНСКАЯ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>
                <a:latin typeface="Candara" panose="020E0502030303020204" pitchFamily="34" charset="0"/>
              </a:rPr>
              <a:t>Вторая чеченская война, которая официально называлась </a:t>
            </a:r>
            <a:r>
              <a:rPr lang="ru-RU" b="1" dirty="0" smtClean="0">
                <a:latin typeface="Candara" panose="020E0502030303020204" pitchFamily="34" charset="0"/>
              </a:rPr>
              <a:t>Контртеррористической </a:t>
            </a:r>
            <a:r>
              <a:rPr lang="ru-RU" b="1" dirty="0">
                <a:latin typeface="Candara" panose="020E0502030303020204" pitchFamily="34" charset="0"/>
              </a:rPr>
              <a:t>операцией на территории Северо-Кавказского региона началась </a:t>
            </a:r>
            <a:endParaRPr lang="en-US" b="1" dirty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>
                <a:latin typeface="Candara" panose="020E0502030303020204" pitchFamily="34" charset="0"/>
              </a:rPr>
              <a:t>7 </a:t>
            </a:r>
            <a:r>
              <a:rPr lang="ru-RU" b="1" dirty="0">
                <a:latin typeface="Candara" panose="020E0502030303020204" pitchFamily="34" charset="0"/>
              </a:rPr>
              <a:t>августа 1999 </a:t>
            </a:r>
            <a:r>
              <a:rPr lang="ru-RU" b="1" dirty="0" smtClean="0">
                <a:latin typeface="Candara" panose="020E0502030303020204" pitchFamily="34" charset="0"/>
              </a:rPr>
              <a:t>года </a:t>
            </a:r>
            <a:r>
              <a:rPr lang="ru-RU" b="1" dirty="0" smtClean="0">
                <a:latin typeface="Candara" panose="020E0502030303020204" pitchFamily="34" charset="0"/>
              </a:rPr>
              <a:t>(</a:t>
            </a:r>
            <a:r>
              <a:rPr lang="ru-RU" b="1" dirty="0">
                <a:latin typeface="Candara" panose="020E0502030303020204" pitchFamily="34" charset="0"/>
              </a:rPr>
              <a:t>дата вторжения боевиков в Дагестан). </a:t>
            </a:r>
            <a:endParaRPr lang="ru-RU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>
                <a:latin typeface="Candara" panose="020E0502030303020204" pitchFamily="34" charset="0"/>
              </a:rPr>
              <a:t>С </a:t>
            </a:r>
            <a:r>
              <a:rPr lang="ru-RU" sz="3600" b="1" dirty="0">
                <a:latin typeface="Candara" panose="020E0502030303020204" pitchFamily="34" charset="0"/>
              </a:rPr>
              <a:t>00.00</a:t>
            </a:r>
            <a:r>
              <a:rPr lang="ru-RU" b="1" dirty="0">
                <a:latin typeface="Candara" panose="020E0502030303020204" pitchFamily="34" charset="0"/>
              </a:rPr>
              <a:t> часов 16 апреля 2009 года режим Контртеррористической операции был отменён.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>
                <a:latin typeface="Candara" panose="020E0502030303020204" pitchFamily="34" charset="0"/>
              </a:rPr>
              <a:t>За десять лет этой войны потери российских силовых ведомств составляют более 6000 человек погибшими.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 err="1">
                <a:latin typeface="Candara" panose="020E0502030303020204" pitchFamily="34" charset="0"/>
              </a:rPr>
              <a:t>Котласская</a:t>
            </a:r>
            <a:r>
              <a:rPr lang="ru-RU" b="1" dirty="0">
                <a:latin typeface="Candara" panose="020E0502030303020204" pitchFamily="34" charset="0"/>
              </a:rPr>
              <a:t> земля потеряла в этой войне </a:t>
            </a:r>
            <a:r>
              <a:rPr lang="ru-RU" b="1" dirty="0" smtClean="0">
                <a:latin typeface="Candara" panose="020E0502030303020204" pitchFamily="34" charset="0"/>
              </a:rPr>
              <a:t>четверых.</a:t>
            </a:r>
            <a:endParaRPr lang="ru-RU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9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АНДРЕЙ ЗАЙКИН (1979 – 2000)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417638"/>
            <a:ext cx="5544616" cy="489168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500" b="1" dirty="0">
                <a:latin typeface="Candara" panose="020E0502030303020204" pitchFamily="34" charset="0"/>
              </a:rPr>
              <a:t>Андрей </a:t>
            </a:r>
            <a:r>
              <a:rPr lang="ru-RU" sz="1500" b="1" dirty="0" err="1" smtClean="0">
                <a:latin typeface="Candara" panose="020E0502030303020204" pitchFamily="34" charset="0"/>
              </a:rPr>
              <a:t>Зайкин</a:t>
            </a:r>
            <a:r>
              <a:rPr lang="ru-RU" sz="1500" b="1" dirty="0" smtClean="0">
                <a:latin typeface="Candara" panose="020E0502030303020204" pitchFamily="34" charset="0"/>
              </a:rPr>
              <a:t> </a:t>
            </a:r>
            <a:r>
              <a:rPr lang="ru-RU" sz="1500" b="1" dirty="0">
                <a:latin typeface="Candara" panose="020E0502030303020204" pitchFamily="34" charset="0"/>
              </a:rPr>
              <a:t>родился 20 августа 1979 года, жил в </a:t>
            </a:r>
            <a:r>
              <a:rPr lang="ru-RU" sz="1500" b="1" dirty="0" err="1">
                <a:latin typeface="Candara" panose="020E0502030303020204" pitchFamily="34" charset="0"/>
              </a:rPr>
              <a:t>Лименде</a:t>
            </a:r>
            <a:r>
              <a:rPr lang="ru-RU" sz="1500" b="1" dirty="0">
                <a:latin typeface="Candara" panose="020E0502030303020204" pitchFamily="34" charset="0"/>
              </a:rPr>
              <a:t>, учился в школе №1. Окончив 8 классов, поступил в </a:t>
            </a:r>
            <a:r>
              <a:rPr lang="ru-RU" sz="1500" b="1" dirty="0" err="1">
                <a:latin typeface="Candara" panose="020E0502030303020204" pitchFamily="34" charset="0"/>
              </a:rPr>
              <a:t>Лимендское</a:t>
            </a:r>
            <a:r>
              <a:rPr lang="ru-RU" sz="1500" b="1" dirty="0">
                <a:latin typeface="Candara" panose="020E0502030303020204" pitchFamily="34" charset="0"/>
              </a:rPr>
              <a:t> речное училище. Получал специальность </a:t>
            </a:r>
            <a:r>
              <a:rPr lang="ru-RU" sz="1500" b="1" dirty="0" smtClean="0">
                <a:latin typeface="Candara" panose="020E0502030303020204" pitchFamily="34" charset="0"/>
              </a:rPr>
              <a:t>судового электрика. </a:t>
            </a:r>
            <a:r>
              <a:rPr lang="ru-RU" sz="1500" b="1" dirty="0">
                <a:latin typeface="Candara" panose="020E0502030303020204" pitchFamily="34" charset="0"/>
              </a:rPr>
              <a:t>Параллельно получил специальность водителя в </a:t>
            </a:r>
            <a:r>
              <a:rPr lang="ru-RU" sz="1500" b="1" dirty="0" err="1">
                <a:latin typeface="Candara" panose="020E0502030303020204" pitchFamily="34" charset="0"/>
              </a:rPr>
              <a:t>Котласской</a:t>
            </a:r>
            <a:r>
              <a:rPr lang="ru-RU" sz="1500" b="1" dirty="0">
                <a:latin typeface="Candara" panose="020E0502030303020204" pitchFamily="34" charset="0"/>
              </a:rPr>
              <a:t> школе ДОСААФ</a:t>
            </a:r>
            <a:r>
              <a:rPr lang="ru-RU" sz="1500" b="1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 smtClean="0">
                <a:latin typeface="Candara" panose="020E0502030303020204" pitchFamily="34" charset="0"/>
              </a:rPr>
              <a:t> </a:t>
            </a:r>
            <a:r>
              <a:rPr lang="ru-RU" sz="1500" b="1" dirty="0">
                <a:latin typeface="Candara" panose="020E0502030303020204" pitchFamily="34" charset="0"/>
              </a:rPr>
              <a:t>В 1998 году Андрей был призван в армию, направлен в Ленинградскую область, где год прослужил сапёром. А затем – Дагестан и Чечня</a:t>
            </a:r>
            <a:r>
              <a:rPr lang="ru-RU" sz="1500" b="1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>
                <a:latin typeface="Candara" panose="020E0502030303020204" pitchFamily="34" charset="0"/>
              </a:rPr>
              <a:t>19 января 2000 года в районе Аргунского ущелья Чеченской Республики, при проведении антитеррористической операции, в результате полученных в боевой обстановке огнестрельных проникающих пулевых ранений груди и живота </a:t>
            </a:r>
            <a:r>
              <a:rPr lang="ru-RU" sz="1500" b="1" dirty="0" smtClean="0">
                <a:latin typeface="Candara" panose="020E0502030303020204" pitchFamily="34" charset="0"/>
              </a:rPr>
              <a:t>заместитель </a:t>
            </a:r>
            <a:r>
              <a:rPr lang="ru-RU" sz="1500" b="1" dirty="0">
                <a:latin typeface="Candara" panose="020E0502030303020204" pitchFamily="34" charset="0"/>
              </a:rPr>
              <a:t>командира взвода старший сержант Андрей Владимирович </a:t>
            </a:r>
            <a:r>
              <a:rPr lang="ru-RU" sz="1500" b="1" dirty="0" err="1">
                <a:latin typeface="Candara" panose="020E0502030303020204" pitchFamily="34" charset="0"/>
              </a:rPr>
              <a:t>Зайкин</a:t>
            </a:r>
            <a:r>
              <a:rPr lang="ru-RU" sz="1500" b="1" dirty="0">
                <a:latin typeface="Candara" panose="020E0502030303020204" pitchFamily="34" charset="0"/>
              </a:rPr>
              <a:t> погиб. </a:t>
            </a:r>
            <a:endParaRPr lang="ru-RU" sz="15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 smtClean="0">
                <a:latin typeface="Candara" panose="020E0502030303020204" pitchFamily="34" charset="0"/>
              </a:rPr>
              <a:t>Похоронен </a:t>
            </a:r>
            <a:r>
              <a:rPr lang="ru-RU" sz="1500" b="1" dirty="0">
                <a:latin typeface="Candara" panose="020E0502030303020204" pitchFamily="34" charset="0"/>
              </a:rPr>
              <a:t>22 февраля 2000 года на городском кладбище города Котласа. </a:t>
            </a:r>
            <a:endParaRPr lang="ru-RU" sz="15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 smtClean="0">
                <a:latin typeface="Candara" panose="020E0502030303020204" pitchFamily="34" charset="0"/>
              </a:rPr>
              <a:t>Награжден </a:t>
            </a:r>
            <a:r>
              <a:rPr lang="ru-RU" sz="1500" b="1" dirty="0">
                <a:latin typeface="Candara" panose="020E0502030303020204" pitchFamily="34" charset="0"/>
              </a:rPr>
              <a:t>медалью «За Отвагу» и орденом Мужества </a:t>
            </a:r>
            <a:r>
              <a:rPr lang="ru-RU" sz="1500" b="1" dirty="0" smtClean="0">
                <a:latin typeface="Candara" panose="020E0502030303020204" pitchFamily="34" charset="0"/>
              </a:rPr>
              <a:t>(посмертно).</a:t>
            </a:r>
            <a:endParaRPr lang="ru-RU" sz="1500" b="1" dirty="0"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38" y="1916832"/>
            <a:ext cx="264676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22920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Candara" panose="020E0502030303020204" pitchFamily="34" charset="0"/>
              </a:rPr>
              <a:t>Архангельская область, город Котлас, улица Ушакова, дом 6 «а» </a:t>
            </a:r>
            <a:r>
              <a:rPr lang="ru-RU" sz="1800" dirty="0" smtClean="0">
                <a:latin typeface="Candara" panose="020E0502030303020204" pitchFamily="34" charset="0"/>
              </a:rPr>
              <a:t/>
            </a:r>
            <a:br>
              <a:rPr lang="ru-RU" sz="1800" dirty="0" smtClean="0">
                <a:latin typeface="Candara" panose="020E0502030303020204" pitchFamily="34" charset="0"/>
              </a:rPr>
            </a:br>
            <a:r>
              <a:rPr lang="ru-RU" sz="1800" dirty="0" smtClean="0">
                <a:latin typeface="Candara" panose="020E0502030303020204" pitchFamily="34" charset="0"/>
              </a:rPr>
              <a:t>(</a:t>
            </a:r>
            <a:r>
              <a:rPr lang="ru-RU" sz="1800" dirty="0">
                <a:latin typeface="Candara" panose="020E0502030303020204" pitchFamily="34" charset="0"/>
              </a:rPr>
              <a:t>фасад средней школы № 1). 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latin typeface="Candara" panose="020E0502030303020204" pitchFamily="34" charset="0"/>
              </a:rPr>
              <a:t>Торжественное открытие памятной доски А. В. </a:t>
            </a:r>
            <a:r>
              <a:rPr lang="ru-RU" sz="1800" dirty="0" err="1">
                <a:latin typeface="Candara" panose="020E0502030303020204" pitchFamily="34" charset="0"/>
              </a:rPr>
              <a:t>Зайкину</a:t>
            </a:r>
            <a:r>
              <a:rPr lang="ru-RU" sz="1800" dirty="0">
                <a:latin typeface="Candara" panose="020E0502030303020204" pitchFamily="34" charset="0"/>
              </a:rPr>
              <a:t> состоялось </a:t>
            </a:r>
            <a:r>
              <a:rPr lang="ru-RU" sz="1800" dirty="0" smtClean="0">
                <a:latin typeface="Candara" panose="020E0502030303020204" pitchFamily="34" charset="0"/>
              </a:rPr>
              <a:t/>
            </a:r>
            <a:br>
              <a:rPr lang="ru-RU" sz="1800" dirty="0" smtClean="0">
                <a:latin typeface="Candara" panose="020E0502030303020204" pitchFamily="34" charset="0"/>
              </a:rPr>
            </a:br>
            <a:r>
              <a:rPr lang="ru-RU" sz="1800" dirty="0" smtClean="0">
                <a:latin typeface="Candara" panose="020E0502030303020204" pitchFamily="34" charset="0"/>
              </a:rPr>
              <a:t>19 </a:t>
            </a:r>
            <a:r>
              <a:rPr lang="ru-RU" sz="1800" dirty="0">
                <a:latin typeface="Candara" panose="020E0502030303020204" pitchFamily="34" charset="0"/>
              </a:rPr>
              <a:t>января 2015 года, в годовщину гибели.</a:t>
            </a:r>
            <a:br>
              <a:rPr lang="ru-RU" sz="1800" dirty="0">
                <a:latin typeface="Candara" panose="020E0502030303020204" pitchFamily="34" charset="0"/>
              </a:rPr>
            </a:br>
            <a:endParaRPr lang="ru-RU" sz="1800" dirty="0">
              <a:latin typeface="Candara" panose="020E0502030303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5" y="404664"/>
            <a:ext cx="6876256" cy="46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РУСЛАН КИЛЮШИК (1979 – 2001)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85313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b="1" dirty="0">
                <a:latin typeface="Candara" panose="020E0502030303020204" pitchFamily="34" charset="0"/>
              </a:rPr>
              <a:t>Руслан </a:t>
            </a:r>
            <a:r>
              <a:rPr lang="ru-RU" sz="1600" b="1" dirty="0" smtClean="0">
                <a:latin typeface="Candara" panose="020E0502030303020204" pitchFamily="34" charset="0"/>
              </a:rPr>
              <a:t>Владимирович </a:t>
            </a:r>
            <a:r>
              <a:rPr lang="ru-RU" sz="1600" b="1" dirty="0" err="1" smtClean="0">
                <a:latin typeface="Candara" panose="020E0502030303020204" pitchFamily="34" charset="0"/>
              </a:rPr>
              <a:t>Килюшик</a:t>
            </a:r>
            <a:r>
              <a:rPr lang="ru-RU" sz="1600" b="1" dirty="0" smtClean="0">
                <a:latin typeface="Candara" panose="020E0502030303020204" pitchFamily="34" charset="0"/>
              </a:rPr>
              <a:t> </a:t>
            </a:r>
            <a:r>
              <a:rPr lang="ru-RU" sz="1600" b="1" dirty="0">
                <a:latin typeface="Candara" panose="020E0502030303020204" pitchFamily="34" charset="0"/>
              </a:rPr>
              <a:t>родился 23 апреля 1979 года. После окончания 9-и классов, он поступил в ПТУ №4 посёлка Вычегодский, где получил специальность столяра-плотника-станочника. </a:t>
            </a:r>
            <a:endParaRPr lang="ru-RU" sz="16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ndara" panose="020E0502030303020204" pitchFamily="34" charset="0"/>
              </a:rPr>
              <a:t>В </a:t>
            </a:r>
            <a:r>
              <a:rPr lang="ru-RU" sz="1600" b="1" dirty="0">
                <a:latin typeface="Candara" panose="020E0502030303020204" pitchFamily="34" charset="0"/>
              </a:rPr>
              <a:t>1998 году был призван в армию, направлен в учебную часть в Ленинградскую область, где Руслан получает военную специальность радиотелеграфиста. До 2000 года </a:t>
            </a:r>
            <a:r>
              <a:rPr lang="ru-RU" sz="1600" b="1" dirty="0" err="1">
                <a:latin typeface="Candara" panose="020E0502030303020204" pitchFamily="34" charset="0"/>
              </a:rPr>
              <a:t>Килюшик</a:t>
            </a:r>
            <a:r>
              <a:rPr lang="ru-RU" sz="1600" b="1" dirty="0">
                <a:latin typeface="Candara" panose="020E0502030303020204" pitchFamily="34" charset="0"/>
              </a:rPr>
              <a:t> служит по контракту в Мурманске.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>
                <a:latin typeface="Candara" panose="020E0502030303020204" pitchFamily="34" charset="0"/>
              </a:rPr>
              <a:t>1 мая 2000 года младший сержант </a:t>
            </a:r>
            <a:r>
              <a:rPr lang="ru-RU" sz="1600" b="1" dirty="0" err="1">
                <a:latin typeface="Candara" panose="020E0502030303020204" pitchFamily="34" charset="0"/>
              </a:rPr>
              <a:t>Килюшик</a:t>
            </a:r>
            <a:r>
              <a:rPr lang="ru-RU" sz="1600" b="1" dirty="0">
                <a:latin typeface="Candara" panose="020E0502030303020204" pitchFamily="34" charset="0"/>
              </a:rPr>
              <a:t> был направлен в военную часть города Моздок Чеченской Республики в должности командира отделения роты связи. </a:t>
            </a:r>
            <a:endParaRPr lang="ru-RU" sz="16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 smtClean="0">
                <a:latin typeface="Candara" panose="020E0502030303020204" pitchFamily="34" charset="0"/>
              </a:rPr>
              <a:t>8 </a:t>
            </a:r>
            <a:r>
              <a:rPr lang="ru-RU" sz="1600" b="1" dirty="0">
                <a:latin typeface="Candara" panose="020E0502030303020204" pitchFamily="34" charset="0"/>
              </a:rPr>
              <a:t>апреля 2001 года под населенным пунктом Шатой, находясь на броне боевой машины </a:t>
            </a:r>
            <a:r>
              <a:rPr lang="ru-RU" sz="1600" b="1" dirty="0" smtClean="0">
                <a:latin typeface="Candara" panose="020E0502030303020204" pitchFamily="34" charset="0"/>
              </a:rPr>
              <a:t>пехоты </a:t>
            </a:r>
            <a:r>
              <a:rPr lang="ru-RU" sz="1600" b="1" dirty="0">
                <a:latin typeface="Candara" panose="020E0502030303020204" pitchFamily="34" charset="0"/>
              </a:rPr>
              <a:t>в составе колонны, Р. В. </a:t>
            </a:r>
            <a:r>
              <a:rPr lang="ru-RU" sz="1600" b="1" dirty="0" err="1">
                <a:latin typeface="Candara" panose="020E0502030303020204" pitchFamily="34" charset="0"/>
              </a:rPr>
              <a:t>Килюшик</a:t>
            </a:r>
            <a:r>
              <a:rPr lang="ru-RU" sz="1600" b="1" dirty="0">
                <a:latin typeface="Candara" panose="020E0502030303020204" pitchFamily="34" charset="0"/>
              </a:rPr>
              <a:t> погиб от тяжёлого ранения – смертельная пуля прошла чуть выше бронежилета младшего сержанта. </a:t>
            </a:r>
          </a:p>
          <a:p>
            <a:endParaRPr lang="ru-RU" sz="1600" b="1" dirty="0"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88641"/>
            <a:ext cx="3161599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4" y="188640"/>
            <a:ext cx="7594731" cy="5111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115212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Candara" panose="020E0502030303020204" pitchFamily="34" charset="0"/>
              </a:rPr>
              <a:t>Архангельская область, город Котлас, поселок Вычегодский, улица Ульянова</a:t>
            </a:r>
            <a:r>
              <a:rPr lang="ru-RU" sz="1400" dirty="0" smtClean="0">
                <a:latin typeface="Candara" panose="020E0502030303020204" pitchFamily="34" charset="0"/>
              </a:rPr>
              <a:t>,</a:t>
            </a:r>
            <a:br>
              <a:rPr lang="ru-RU" sz="1400" dirty="0" smtClean="0">
                <a:latin typeface="Candara" panose="020E0502030303020204" pitchFamily="34" charset="0"/>
              </a:rPr>
            </a:br>
            <a:r>
              <a:rPr lang="ru-RU" sz="1400" dirty="0" smtClean="0">
                <a:latin typeface="Candara" panose="020E0502030303020204" pitchFamily="34" charset="0"/>
              </a:rPr>
              <a:t> </a:t>
            </a:r>
            <a:r>
              <a:rPr lang="ru-RU" sz="1400" dirty="0">
                <a:latin typeface="Candara" panose="020E0502030303020204" pitchFamily="34" charset="0"/>
              </a:rPr>
              <a:t>дом 34 (в фойе </a:t>
            </a:r>
            <a:r>
              <a:rPr lang="ru-RU" sz="1400" dirty="0" err="1">
                <a:latin typeface="Candara" panose="020E0502030303020204" pitchFamily="34" charset="0"/>
              </a:rPr>
              <a:t>Котласского</a:t>
            </a:r>
            <a:r>
              <a:rPr lang="ru-RU" sz="1400" dirty="0">
                <a:latin typeface="Candara" panose="020E0502030303020204" pitchFamily="34" charset="0"/>
              </a:rPr>
              <a:t> транспортного техникума). </a:t>
            </a:r>
            <a:r>
              <a:rPr lang="ru-RU" sz="1400" dirty="0" smtClean="0">
                <a:latin typeface="Candara" panose="020E0502030303020204" pitchFamily="34" charset="0"/>
              </a:rPr>
              <a:t/>
            </a:r>
            <a:br>
              <a:rPr lang="ru-RU" sz="1400" dirty="0" smtClean="0">
                <a:latin typeface="Candara" panose="020E0502030303020204" pitchFamily="34" charset="0"/>
              </a:rPr>
            </a:br>
            <a:r>
              <a:rPr lang="ru-RU" sz="1400" dirty="0">
                <a:latin typeface="Candara" panose="020E0502030303020204" pitchFamily="34" charset="0"/>
              </a:rPr>
              <a:t>Торжественное открытие мемориальной доски состоялось </a:t>
            </a:r>
            <a:r>
              <a:rPr lang="ru-RU" sz="1400" dirty="0" smtClean="0">
                <a:latin typeface="Candara" panose="020E0502030303020204" pitchFamily="34" charset="0"/>
              </a:rPr>
              <a:t/>
            </a:r>
            <a:br>
              <a:rPr lang="ru-RU" sz="1400" dirty="0" smtClean="0">
                <a:latin typeface="Candara" panose="020E0502030303020204" pitchFamily="34" charset="0"/>
              </a:rPr>
            </a:br>
            <a:r>
              <a:rPr lang="ru-RU" sz="1400" dirty="0" smtClean="0">
                <a:latin typeface="Candara" panose="020E0502030303020204" pitchFamily="34" charset="0"/>
              </a:rPr>
              <a:t>4 </a:t>
            </a:r>
            <a:r>
              <a:rPr lang="ru-RU" sz="1400" dirty="0">
                <a:latin typeface="Candara" panose="020E0502030303020204" pitchFamily="34" charset="0"/>
              </a:rPr>
              <a:t>апреля 2016 года</a:t>
            </a:r>
            <a:br>
              <a:rPr lang="ru-RU" sz="1400" dirty="0">
                <a:latin typeface="Candara" panose="020E0502030303020204" pitchFamily="34" charset="0"/>
              </a:rPr>
            </a:br>
            <a:r>
              <a:rPr lang="ru-RU" sz="1400" dirty="0">
                <a:latin typeface="Candara" panose="020E0502030303020204" pitchFamily="34" charset="0"/>
              </a:rPr>
              <a:t> </a:t>
            </a:r>
            <a:br>
              <a:rPr lang="ru-RU" sz="1400" dirty="0">
                <a:latin typeface="Candara" panose="020E0502030303020204" pitchFamily="34" charset="0"/>
              </a:rPr>
            </a:b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9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ВЛАДИМИР БАУЛИН (1985 – 2005)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100" b="1" dirty="0">
                <a:latin typeface="Candara" panose="020E0502030303020204" pitchFamily="34" charset="0"/>
              </a:rPr>
              <a:t>15 декабря 2005 года в Приводино состоялись похороны рядового срочной службы Владимира </a:t>
            </a:r>
            <a:r>
              <a:rPr lang="ru-RU" sz="2100" b="1" dirty="0" smtClean="0">
                <a:latin typeface="Candara" panose="020E0502030303020204" pitchFamily="34" charset="0"/>
              </a:rPr>
              <a:t>Игоревича Баулина</a:t>
            </a:r>
            <a:r>
              <a:rPr lang="ru-RU" sz="2100" b="1" dirty="0">
                <a:latin typeface="Candara" panose="020E0502030303020204" pitchFamily="34" charset="0"/>
              </a:rPr>
              <a:t>. </a:t>
            </a:r>
            <a:endParaRPr lang="ru-RU" sz="21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100" b="1" dirty="0" smtClean="0">
                <a:latin typeface="Candara" panose="020E0502030303020204" pitchFamily="34" charset="0"/>
              </a:rPr>
              <a:t>Володя </a:t>
            </a:r>
            <a:r>
              <a:rPr lang="ru-RU" sz="2100" b="1" dirty="0">
                <a:latin typeface="Candara" panose="020E0502030303020204" pitchFamily="34" charset="0"/>
              </a:rPr>
              <a:t>родился в </a:t>
            </a:r>
            <a:r>
              <a:rPr lang="ru-RU" sz="2100" b="1" dirty="0" smtClean="0">
                <a:latin typeface="Candara" panose="020E0502030303020204" pitchFamily="34" charset="0"/>
              </a:rPr>
              <a:t>Приводино 2 мая 1985 года, </a:t>
            </a:r>
            <a:r>
              <a:rPr lang="ru-RU" sz="2100" b="1" dirty="0">
                <a:latin typeface="Candara" panose="020E0502030303020204" pitchFamily="34" charset="0"/>
              </a:rPr>
              <a:t>закончил 11 классов поселковой </a:t>
            </a:r>
            <a:r>
              <a:rPr lang="ru-RU" sz="2100" b="1" dirty="0" smtClean="0">
                <a:latin typeface="Candara" panose="020E0502030303020204" pitchFamily="34" charset="0"/>
              </a:rPr>
              <a:t>школы.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100" b="1" dirty="0" smtClean="0">
                <a:latin typeface="Candara" panose="020E0502030303020204" pitchFamily="34" charset="0"/>
              </a:rPr>
              <a:t>Он </a:t>
            </a:r>
            <a:r>
              <a:rPr lang="ru-RU" sz="2100" b="1" dirty="0">
                <a:latin typeface="Candara" panose="020E0502030303020204" pitchFamily="34" charset="0"/>
              </a:rPr>
              <a:t>был спортивной гордостью своей школы и посёлка – был призёром областных соревнований по рукопашному бою. Недаром попал служить в ВДВ</a:t>
            </a:r>
            <a:r>
              <a:rPr lang="ru-RU" sz="2100" b="1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100" b="1" dirty="0" smtClean="0">
                <a:latin typeface="Candara" panose="020E0502030303020204" pitchFamily="34" charset="0"/>
              </a:rPr>
              <a:t> </a:t>
            </a:r>
            <a:r>
              <a:rPr lang="ru-RU" sz="2100" b="1" dirty="0">
                <a:latin typeface="Candara" panose="020E0502030303020204" pitchFamily="34" charset="0"/>
              </a:rPr>
              <a:t>В «горячую» Чечню попал, не прослужив и года. </a:t>
            </a:r>
            <a:endParaRPr lang="ru-RU" sz="21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100" b="1" dirty="0" smtClean="0">
                <a:latin typeface="Candara" panose="020E0502030303020204" pitchFamily="34" charset="0"/>
              </a:rPr>
              <a:t>5 </a:t>
            </a:r>
            <a:r>
              <a:rPr lang="ru-RU" sz="2100" b="1" dirty="0">
                <a:latin typeface="Candara" panose="020E0502030303020204" pitchFamily="34" charset="0"/>
              </a:rPr>
              <a:t>декабря 2005 </a:t>
            </a:r>
            <a:r>
              <a:rPr lang="ru-RU" sz="2100" b="1" dirty="0" smtClean="0">
                <a:latin typeface="Candara" panose="020E0502030303020204" pitchFamily="34" charset="0"/>
              </a:rPr>
              <a:t>года </a:t>
            </a:r>
            <a:r>
              <a:rPr lang="ru-RU" sz="2100" b="1" dirty="0">
                <a:latin typeface="Candara" panose="020E0502030303020204" pitchFamily="34" charset="0"/>
              </a:rPr>
              <a:t>в поселке </a:t>
            </a:r>
            <a:r>
              <a:rPr lang="ru-RU" sz="2100" b="1" dirty="0" err="1">
                <a:latin typeface="Candara" panose="020E0502030303020204" pitchFamily="34" charset="0"/>
              </a:rPr>
              <a:t>Дарго</a:t>
            </a:r>
            <a:r>
              <a:rPr lang="ru-RU" sz="2100" b="1" dirty="0">
                <a:latin typeface="Candara" panose="020E0502030303020204" pitchFamily="34" charset="0"/>
              </a:rPr>
              <a:t> Чеченской </a:t>
            </a:r>
            <a:r>
              <a:rPr lang="ru-RU" sz="2100" b="1" dirty="0" smtClean="0">
                <a:latin typeface="Candara" panose="020E0502030303020204" pitchFamily="34" charset="0"/>
              </a:rPr>
              <a:t>Республики  </a:t>
            </a:r>
            <a:r>
              <a:rPr lang="ru-RU" sz="2100" b="1" dirty="0">
                <a:latin typeface="Candara" panose="020E0502030303020204" pitchFamily="34" charset="0"/>
              </a:rPr>
              <a:t>а</a:t>
            </a:r>
            <a:r>
              <a:rPr lang="ru-RU" sz="2100" b="1" dirty="0" smtClean="0">
                <a:latin typeface="Candara" panose="020E0502030303020204" pitchFamily="34" charset="0"/>
              </a:rPr>
              <a:t>втомобиль</a:t>
            </a:r>
            <a:r>
              <a:rPr lang="ru-RU" sz="2100" b="1" dirty="0">
                <a:latin typeface="Candara" panose="020E0502030303020204" pitchFamily="34" charset="0"/>
              </a:rPr>
              <a:t>, в котором находился </a:t>
            </a:r>
            <a:r>
              <a:rPr lang="ru-RU" sz="2100" b="1" dirty="0" smtClean="0">
                <a:latin typeface="Candara" panose="020E0502030303020204" pitchFamily="34" charset="0"/>
              </a:rPr>
              <a:t>рядовой Владимир </a:t>
            </a:r>
            <a:r>
              <a:rPr lang="ru-RU" sz="2100" b="1" dirty="0">
                <a:latin typeface="Candara" panose="020E0502030303020204" pitchFamily="34" charset="0"/>
              </a:rPr>
              <a:t>Баулин и двое его сослуживцев подорвался на фугасе.</a:t>
            </a:r>
          </a:p>
          <a:p>
            <a:pPr marL="0" indent="0">
              <a:spcAft>
                <a:spcPts val="600"/>
              </a:spcAft>
              <a:buNone/>
            </a:pPr>
            <a:endParaRPr lang="ru-RU" sz="1700" b="1" dirty="0" smtClean="0">
              <a:latin typeface="Candara" panose="020E0502030303020204" pitchFamily="34" charset="0"/>
            </a:endParaRPr>
          </a:p>
          <a:p>
            <a:endParaRPr lang="ru-RU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1723"/>
            <a:ext cx="3240360" cy="49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ndara" panose="020E0502030303020204" pitchFamily="34" charset="0"/>
              </a:rPr>
              <a:t>ИГОРЬ МАЗАНОВ (1979 – 1999)</a:t>
            </a:r>
            <a:endParaRPr lang="ru-RU" sz="3600" b="1" dirty="0"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00200"/>
            <a:ext cx="5256584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900" b="1" dirty="0">
                <a:latin typeface="Candara" panose="020E0502030303020204" pitchFamily="34" charset="0"/>
              </a:rPr>
              <a:t>Игорь Николаевич Мазанов родился 8 июня 1979 года в городе </a:t>
            </a:r>
            <a:r>
              <a:rPr lang="ru-RU" sz="1900" b="1" dirty="0" smtClean="0">
                <a:latin typeface="Candara" panose="020E0502030303020204" pitchFamily="34" charset="0"/>
              </a:rPr>
              <a:t>Коряжма. Учился </a:t>
            </a:r>
            <a:r>
              <a:rPr lang="ru-RU" sz="1900" b="1" dirty="0">
                <a:latin typeface="Candara" panose="020E0502030303020204" pitchFamily="34" charset="0"/>
              </a:rPr>
              <a:t>в </a:t>
            </a:r>
            <a:r>
              <a:rPr lang="ru-RU" sz="1900" b="1" dirty="0" smtClean="0">
                <a:latin typeface="Candara" panose="020E0502030303020204" pitchFamily="34" charset="0"/>
              </a:rPr>
              <a:t>средней школе </a:t>
            </a:r>
            <a:r>
              <a:rPr lang="ru-RU" sz="1900" b="1" dirty="0">
                <a:latin typeface="Candara" panose="020E0502030303020204" pitchFamily="34" charset="0"/>
              </a:rPr>
              <a:t>№ 10 (ныне школа № 1</a:t>
            </a:r>
            <a:r>
              <a:rPr lang="ru-RU" sz="1900" b="1" dirty="0" smtClean="0">
                <a:latin typeface="Candara" panose="020E0502030303020204" pitchFamily="34" charset="0"/>
              </a:rPr>
              <a:t>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900" b="1" dirty="0" smtClean="0">
                <a:latin typeface="Candara" panose="020E0502030303020204" pitchFamily="34" charset="0"/>
              </a:rPr>
              <a:t> </a:t>
            </a:r>
            <a:r>
              <a:rPr lang="ru-RU" sz="1900" b="1" dirty="0">
                <a:latin typeface="Candara" panose="020E0502030303020204" pitchFamily="34" charset="0"/>
              </a:rPr>
              <a:t>С 20 июня 1994 года трудился </a:t>
            </a:r>
            <a:r>
              <a:rPr lang="ru-RU" sz="1900" b="1" dirty="0" smtClean="0">
                <a:latin typeface="Candara" panose="020E0502030303020204" pitchFamily="34" charset="0"/>
              </a:rPr>
              <a:t>рабочим в тепличном хозяйстве </a:t>
            </a:r>
            <a:r>
              <a:rPr lang="ru-RU" sz="1900" b="1" dirty="0">
                <a:latin typeface="Candara" panose="020E0502030303020204" pitchFamily="34" charset="0"/>
              </a:rPr>
              <a:t>совхоза «</a:t>
            </a:r>
            <a:r>
              <a:rPr lang="ru-RU" sz="1900" b="1" dirty="0" err="1">
                <a:latin typeface="Candara" panose="020E0502030303020204" pitchFamily="34" charset="0"/>
              </a:rPr>
              <a:t>Коряжемский</a:t>
            </a:r>
            <a:r>
              <a:rPr lang="ru-RU" sz="1900" b="1" dirty="0" smtClean="0">
                <a:latin typeface="Candara" panose="020E0502030303020204" pitchFamily="34" charset="0"/>
              </a:rPr>
              <a:t>».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900" b="1" dirty="0" smtClean="0">
                <a:latin typeface="Candara" panose="020E0502030303020204" pitchFamily="34" charset="0"/>
              </a:rPr>
              <a:t>4 </a:t>
            </a:r>
            <a:r>
              <a:rPr lang="ru-RU" sz="1900" b="1" dirty="0">
                <a:latin typeface="Candara" panose="020E0502030303020204" pitchFamily="34" charset="0"/>
              </a:rPr>
              <a:t>октября 1999 года Игорь погиб при исполнении воинского долга в Чеченской республике у станицы Червонной. </a:t>
            </a:r>
            <a:endParaRPr lang="ru-RU" sz="19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900" b="1" dirty="0" smtClean="0">
                <a:latin typeface="Candara" panose="020E0502030303020204" pitchFamily="34" charset="0"/>
              </a:rPr>
              <a:t>За </a:t>
            </a:r>
            <a:r>
              <a:rPr lang="ru-RU" sz="1900" b="1" dirty="0">
                <a:latin typeface="Candara" panose="020E0502030303020204" pitchFamily="34" charset="0"/>
              </a:rPr>
              <a:t>мужество и героизм, проявленные при выполнении воинской службы, Мазанов Игорь награжден орденом Мужества (посмертно).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252512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73216"/>
            <a:ext cx="7772400" cy="115212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Архангельская область, город Коряжма, ул. Набережная, 22 </a:t>
            </a:r>
            <a:r>
              <a:rPr lang="ru-RU" sz="1600" b="1" dirty="0" smtClean="0">
                <a:latin typeface="Candara" panose="020E0502030303020204" pitchFamily="34" charset="0"/>
              </a:rPr>
              <a:t/>
            </a:r>
            <a:br>
              <a:rPr lang="ru-RU" sz="1600" b="1" dirty="0" smtClean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(</a:t>
            </a:r>
            <a:r>
              <a:rPr lang="ru-RU" sz="1600" b="1" dirty="0">
                <a:latin typeface="Candara" panose="020E0502030303020204" pitchFamily="34" charset="0"/>
              </a:rPr>
              <a:t>средняя школа № 1</a:t>
            </a:r>
            <a:r>
              <a:rPr lang="ru-RU" sz="1600" b="1" dirty="0" smtClean="0">
                <a:latin typeface="Candara" panose="020E0502030303020204" pitchFamily="34" charset="0"/>
              </a:rPr>
              <a:t>)</a:t>
            </a:r>
            <a:r>
              <a:rPr lang="ru-RU" sz="1600" b="1" dirty="0">
                <a:latin typeface="Candara" panose="020E0502030303020204" pitchFamily="34" charset="0"/>
              </a:rPr>
              <a:t/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Дата установки: 1 сентября 2006 года.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3134"/>
            <a:ext cx="3570474" cy="48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ПЕРВАЯ ЧЕЧЕНСКАЯ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Первая чеченская война, которая официально называлась операцией по восстановлению конституционного порядка в Чечне, началась в декабре 1994 года.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11 декабря Президент России Борис Ельцин подписал Указ № 2166 «О мерах по обеспечению законности, правопорядка и общественной безопасности на территории Чеченской Республики»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В день подписания Указа №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2166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подразделения Объединённой группировки войск, состоявшие из частей Министерства обороны и Внутренних войск МВД вступили на территорию Чечни.</a:t>
            </a:r>
          </a:p>
          <a:p>
            <a:pPr marL="0" indent="0">
              <a:spcAft>
                <a:spcPts val="600"/>
              </a:spcAft>
              <a:buNone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ПАМЯТЬ НЕ ДАЁТ ЗАБЫТЬ…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4441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Чеченская война…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К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чему лукавить? Это была хоть и локальная, но самая настоящая война.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19-20-летние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мальчишки были брошены на передовую против всю жизнь воюющих кавказцев.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Под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прицелом у них 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оказались и наши ребята.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Я ЧЕЧНЁЮ КОНТУЖЕН…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…Шли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недели и годы,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 войне нет конца.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Не бывает свободы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От огня и свинца.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Я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Чечнёю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контужен,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Вторю, сжав кулаки: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«Не бряцайте оружьем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Никогда: мужики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!..»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(Николай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Шкаредный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Котласская</a:t>
            </a:r>
            <a:r>
              <a:rPr lang="ru-RU" sz="49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 центральная городская библиотека</a:t>
            </a:r>
            <a:endParaRPr lang="ru-RU" sz="49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ru-RU" sz="25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5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5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5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Составитель: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ведущий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библиотекарь Елена Юрьевна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Подсекина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Апрель 2021 года </a:t>
            </a:r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73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ВОЙНА,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КРОВЬ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И ГОРЕ…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900" b="1" dirty="0">
                <a:latin typeface="Candara" panose="020E0502030303020204" pitchFamily="34" charset="0"/>
              </a:rPr>
              <a:t>Первая чеченская война длилась 20 месяцев – </a:t>
            </a:r>
            <a:r>
              <a:rPr lang="ru-RU" sz="2900" b="1" dirty="0" smtClean="0">
                <a:latin typeface="Candara" panose="020E0502030303020204" pitchFamily="34" charset="0"/>
              </a:rPr>
              <a:t>с </a:t>
            </a:r>
            <a:r>
              <a:rPr lang="ru-RU" sz="2900" b="1" dirty="0">
                <a:latin typeface="Candara" panose="020E0502030303020204" pitchFamily="34" charset="0"/>
              </a:rPr>
              <a:t>декабря 1994 по август 1996.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900" b="1" dirty="0">
                <a:latin typeface="Candara" panose="020E0502030303020204" pitchFamily="34" charset="0"/>
              </a:rPr>
              <a:t>Боевые действия в Чеченской Республике сопровождались многочисленными потерями среди российских военнослужащих и сотрудников МВД, мирного населения. </a:t>
            </a:r>
            <a:endParaRPr lang="ru-RU" sz="29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900" b="1" dirty="0" smtClean="0">
                <a:latin typeface="Candara" panose="020E0502030303020204" pitchFamily="34" charset="0"/>
              </a:rPr>
              <a:t>Данные </a:t>
            </a:r>
            <a:r>
              <a:rPr lang="ru-RU" sz="2900" b="1" dirty="0">
                <a:latin typeface="Candara" panose="020E0502030303020204" pitchFamily="34" charset="0"/>
              </a:rPr>
              <a:t>о числе погибших и пропавших без вести в разных источниках отличаются: от </a:t>
            </a:r>
            <a:r>
              <a:rPr lang="ru-RU" sz="2900" b="1" dirty="0" smtClean="0">
                <a:latin typeface="Candara" panose="020E0502030303020204" pitchFamily="34" charset="0"/>
              </a:rPr>
              <a:t>5000 </a:t>
            </a:r>
            <a:r>
              <a:rPr lang="ru-RU" sz="2900" b="1" dirty="0">
                <a:latin typeface="Candara" panose="020E0502030303020204" pitchFamily="34" charset="0"/>
              </a:rPr>
              <a:t>до 14000 человек. </a:t>
            </a:r>
            <a:endParaRPr lang="ru-RU" sz="2900" b="1" dirty="0" smtClean="0">
              <a:latin typeface="Candara" panose="020E0502030303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900" b="1" dirty="0" smtClean="0">
                <a:latin typeface="Candara" panose="020E0502030303020204" pitchFamily="34" charset="0"/>
              </a:rPr>
              <a:t>По данным Военного комиссариата Архангельской области по городам Котлас, Коряжма и </a:t>
            </a:r>
            <a:r>
              <a:rPr lang="ru-RU" sz="2900" b="1" dirty="0" err="1" smtClean="0">
                <a:latin typeface="Candara" panose="020E0502030303020204" pitchFamily="34" charset="0"/>
              </a:rPr>
              <a:t>Котласский</a:t>
            </a:r>
            <a:r>
              <a:rPr lang="ru-RU" sz="2900" b="1" dirty="0" smtClean="0">
                <a:latin typeface="Candara" panose="020E0502030303020204" pitchFamily="34" charset="0"/>
              </a:rPr>
              <a:t> район в Чечне побывали 348 человек, 8 из них погибли.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900" b="1" dirty="0" smtClean="0">
                <a:latin typeface="Candara" panose="020E0502030303020204" pitchFamily="34" charset="0"/>
              </a:rPr>
              <a:t>Среди погибших в первую чеченскую войну четверо парней </a:t>
            </a:r>
            <a:r>
              <a:rPr lang="ru-RU" sz="2900" b="1" dirty="0" err="1" smtClean="0">
                <a:latin typeface="Candara" panose="020E0502030303020204" pitchFamily="34" charset="0"/>
              </a:rPr>
              <a:t>котласской</a:t>
            </a:r>
            <a:r>
              <a:rPr lang="ru-RU" sz="2900" b="1" dirty="0" smtClean="0">
                <a:latin typeface="Candara" panose="020E0502030303020204" pitchFamily="34" charset="0"/>
              </a:rPr>
              <a:t> земли.</a:t>
            </a:r>
            <a:endParaRPr lang="ru-RU" sz="29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ВМЕСТО СЫНА МЕДАЛЬ…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Вместо сына медаль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Привезли незнакомые люди.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И читали слова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Канцелярско-казённого текста.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Мать с отцом не могли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Отойти ото всей этой жути,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Мать с отцом не могли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Даже сдвинуться с места.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Бормотал офицер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О каком-то там воинском долге,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О геройских делах,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О чеченском военном конфликте.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И стояла </a:t>
            </a:r>
            <a:r>
              <a:rPr lang="ru-RU" sz="1600" b="1" dirty="0" smtClean="0">
                <a:latin typeface="Candara" panose="020E0502030303020204" pitchFamily="34" charset="0"/>
              </a:rPr>
              <a:t>Беда,</a:t>
            </a:r>
            <a:endParaRPr lang="ru-RU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Замерев на домашнем пороге,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И стояла Беда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В своём страшном пугающем виде…</a:t>
            </a:r>
          </a:p>
          <a:p>
            <a:pPr marL="0" indent="0">
              <a:buNone/>
            </a:pPr>
            <a:r>
              <a:rPr lang="ru-RU" sz="1600" b="1" dirty="0">
                <a:latin typeface="Candara" panose="020E0502030303020204" pitchFamily="34" charset="0"/>
              </a:rPr>
              <a:t>                        (Владимир Ноговицын)</a:t>
            </a:r>
          </a:p>
          <a:p>
            <a:endParaRPr lang="ru-RU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ДМИТРИЙ СОРОКИН (1976 – 1996)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91880" y="1417638"/>
            <a:ext cx="5472608" cy="525172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ru-RU" sz="1700" b="1" dirty="0">
                <a:latin typeface="Candara" panose="020E0502030303020204" pitchFamily="34" charset="0"/>
              </a:rPr>
              <a:t>23 июня 1997 года Зинаиде Витальевне Сорокиной вручили орден Мужества её сына Дмитрия. </a:t>
            </a:r>
            <a:endParaRPr lang="ru-RU" sz="1700" b="1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ru-RU" sz="1700" b="1" dirty="0" smtClean="0">
                <a:latin typeface="Candara" panose="020E0502030303020204" pitchFamily="34" charset="0"/>
              </a:rPr>
              <a:t>Это первая </a:t>
            </a:r>
            <a:r>
              <a:rPr lang="ru-RU" sz="1700" b="1" dirty="0">
                <a:latin typeface="Candara" panose="020E0502030303020204" pitchFamily="34" charset="0"/>
              </a:rPr>
              <a:t>жертва чеченской войны в Котласе</a:t>
            </a:r>
            <a:r>
              <a:rPr lang="ru-RU" sz="1700" b="1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sz="1700" b="1" dirty="0">
                <a:latin typeface="Candara" panose="020E0502030303020204" pitchFamily="34" charset="0"/>
              </a:rPr>
              <a:t>21 марта 1996 года, при выполнении боевого задания по штурму укрепленного района чеченских боевиков под селом Старый </a:t>
            </a:r>
            <a:r>
              <a:rPr lang="ru-RU" sz="1700" b="1" dirty="0" err="1">
                <a:latin typeface="Candara" panose="020E0502030303020204" pitchFamily="34" charset="0"/>
              </a:rPr>
              <a:t>Ачхой</a:t>
            </a:r>
            <a:r>
              <a:rPr lang="ru-RU" sz="1700" b="1" dirty="0">
                <a:latin typeface="Candara" panose="020E0502030303020204" pitchFamily="34" charset="0"/>
              </a:rPr>
              <a:t>, заместитель командира взвода старшина Сорокин Дмитрий Валентинович погиб на поле боя от </a:t>
            </a:r>
            <a:r>
              <a:rPr lang="ru-RU" sz="1700" b="1" dirty="0" err="1">
                <a:latin typeface="Candara" panose="020E0502030303020204" pitchFamily="34" charset="0"/>
              </a:rPr>
              <a:t>минно</a:t>
            </a:r>
            <a:r>
              <a:rPr lang="ru-RU" sz="1700" b="1" dirty="0">
                <a:latin typeface="Candara" panose="020E0502030303020204" pitchFamily="34" charset="0"/>
              </a:rPr>
              <a:t>–взрывного ранения</a:t>
            </a:r>
            <a:r>
              <a:rPr lang="ru-RU" sz="1700" b="1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sz="1700" b="1" dirty="0" smtClean="0">
                <a:latin typeface="Candara" panose="020E0502030303020204" pitchFamily="34" charset="0"/>
              </a:rPr>
              <a:t> </a:t>
            </a:r>
            <a:r>
              <a:rPr lang="ru-RU" sz="1700" b="1" dirty="0">
                <a:latin typeface="Candara" panose="020E0502030303020204" pitchFamily="34" charset="0"/>
              </a:rPr>
              <a:t>Похоронен 2 апреля 1996 года на </a:t>
            </a:r>
            <a:r>
              <a:rPr lang="ru-RU" sz="1700" b="1" dirty="0" err="1">
                <a:latin typeface="Candara" panose="020E0502030303020204" pitchFamily="34" charset="0"/>
              </a:rPr>
              <a:t>Котласском</a:t>
            </a:r>
            <a:r>
              <a:rPr lang="ru-RU" sz="1700" b="1" dirty="0">
                <a:latin typeface="Candara" panose="020E0502030303020204" pitchFamily="34" charset="0"/>
              </a:rPr>
              <a:t> городском кладбище «</a:t>
            </a:r>
            <a:r>
              <a:rPr lang="ru-RU" sz="1700" b="1" dirty="0" err="1">
                <a:latin typeface="Candara" panose="020E0502030303020204" pitchFamily="34" charset="0"/>
              </a:rPr>
              <a:t>Макарово</a:t>
            </a:r>
            <a:r>
              <a:rPr lang="ru-RU" sz="1700" b="1" dirty="0">
                <a:latin typeface="Candara" panose="020E0502030303020204" pitchFamily="34" charset="0"/>
              </a:rPr>
              <a:t>». </a:t>
            </a:r>
            <a:endParaRPr lang="ru-RU" sz="1700" b="1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ru-RU" sz="1700" b="1" dirty="0" smtClean="0">
                <a:latin typeface="Candara" panose="020E0502030303020204" pitchFamily="34" charset="0"/>
              </a:rPr>
              <a:t>Награжден </a:t>
            </a:r>
            <a:r>
              <a:rPr lang="ru-RU" sz="1700" b="1" dirty="0">
                <a:latin typeface="Candara" panose="020E0502030303020204" pitchFamily="34" charset="0"/>
              </a:rPr>
              <a:t>орденом Мужества </a:t>
            </a:r>
            <a:r>
              <a:rPr lang="ru-RU" sz="1700" b="1" dirty="0" smtClean="0">
                <a:latin typeface="Candara" panose="020E0502030303020204" pitchFamily="34" charset="0"/>
              </a:rPr>
              <a:t>(посмертно).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sz="1700" b="1" dirty="0" smtClean="0">
                <a:latin typeface="Candara" panose="020E0502030303020204" pitchFamily="34" charset="0"/>
              </a:rPr>
              <a:t>Имя </a:t>
            </a:r>
            <a:r>
              <a:rPr lang="ru-RU" sz="1700" b="1" dirty="0">
                <a:latin typeface="Candara" panose="020E0502030303020204" pitchFamily="34" charset="0"/>
              </a:rPr>
              <a:t>Дмитрия Сорокина </a:t>
            </a:r>
            <a:r>
              <a:rPr lang="ru-RU" sz="1700" b="1" dirty="0" smtClean="0">
                <a:latin typeface="Candara" panose="020E0502030303020204" pitchFamily="34" charset="0"/>
              </a:rPr>
              <a:t>навечно занесено </a:t>
            </a:r>
            <a:r>
              <a:rPr lang="ru-RU" sz="1700" b="1" dirty="0">
                <a:latin typeface="Candara" panose="020E0502030303020204" pitchFamily="34" charset="0"/>
              </a:rPr>
              <a:t>в списки </a:t>
            </a:r>
            <a:r>
              <a:rPr lang="ru-RU" sz="1700" b="1" dirty="0" smtClean="0">
                <a:latin typeface="Candara" panose="020E0502030303020204" pitchFamily="34" charset="0"/>
              </a:rPr>
              <a:t>части.</a:t>
            </a:r>
            <a:r>
              <a:rPr lang="ru-RU" sz="1700" dirty="0" smtClean="0">
                <a:latin typeface="Candara" panose="020E0502030303020204" pitchFamily="34" charset="0"/>
              </a:rPr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ru-RU" sz="1700" b="1" dirty="0" smtClean="0">
                <a:latin typeface="Candara" panose="020E0502030303020204" pitchFamily="34" charset="0"/>
              </a:rPr>
              <a:t>Дима </a:t>
            </a:r>
            <a:r>
              <a:rPr lang="ru-RU" sz="1700" b="1" dirty="0">
                <a:latin typeface="Candara" panose="020E0502030303020204" pitchFamily="34" charset="0"/>
              </a:rPr>
              <a:t>родился 4 июля 1976 года в Котласе, учился в средней школе № 17. Потом поступил в ПТУ № 20 и получил там профессии слесаря механосборочных работ и электросварщика ручной </a:t>
            </a:r>
            <a:r>
              <a:rPr lang="ru-RU" sz="1700" b="1" dirty="0" smtClean="0">
                <a:latin typeface="Candara" panose="020E0502030303020204" pitchFamily="34" charset="0"/>
              </a:rPr>
              <a:t>сварки.</a:t>
            </a:r>
          </a:p>
          <a:p>
            <a:endParaRPr lang="ru-RU" sz="1900" b="1" dirty="0">
              <a:latin typeface="Candara" panose="020E0502030303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" y="1741031"/>
            <a:ext cx="2784260" cy="42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9" y="188640"/>
            <a:ext cx="6573367" cy="5107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Архангельская область, город Котлас, улица Багратиона, дом 10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фасад здания средней школы № 17).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Торжественное открытие мемориальной доски состоялось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22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февраля 2009 года.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endParaRPr lang="ru-RU" sz="18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b="1" dirty="0">
                <a:latin typeface="Candara" panose="020E0502030303020204" pitchFamily="34" charset="0"/>
              </a:rPr>
              <a:t>Болью и состраданием наполнились сердца жителей Котласа, когда город узнал о гибели в Чечне Дмитрия Сорокина. </a:t>
            </a:r>
            <a:endParaRPr lang="ru-RU" b="1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ru-RU" b="1" dirty="0" smtClean="0">
                <a:latin typeface="Candara" panose="020E0502030303020204" pitchFamily="34" charset="0"/>
              </a:rPr>
              <a:t>Не </a:t>
            </a:r>
            <a:r>
              <a:rPr lang="ru-RU" b="1" dirty="0">
                <a:latin typeface="Candara" panose="020E0502030303020204" pitchFamily="34" charset="0"/>
              </a:rPr>
              <a:t>успели отгреметь прощальные залпы над его могилой, как пришла новая скорбная </a:t>
            </a:r>
            <a:r>
              <a:rPr lang="ru-RU" b="1" dirty="0" smtClean="0">
                <a:latin typeface="Candara" panose="020E0502030303020204" pitchFamily="34" charset="0"/>
              </a:rPr>
              <a:t>весть - чеченская </a:t>
            </a:r>
            <a:r>
              <a:rPr lang="ru-RU" b="1" dirty="0">
                <a:latin typeface="Candara" panose="020E0502030303020204" pitchFamily="34" charset="0"/>
              </a:rPr>
              <a:t>бойня забрала жизнь ещё одного </a:t>
            </a:r>
            <a:r>
              <a:rPr lang="ru-RU" b="1" dirty="0" err="1">
                <a:latin typeface="Candara" panose="020E0502030303020204" pitchFamily="34" charset="0"/>
              </a:rPr>
              <a:t>котласского</a:t>
            </a:r>
            <a:r>
              <a:rPr lang="ru-RU" b="1" dirty="0">
                <a:latin typeface="Candara" panose="020E0502030303020204" pitchFamily="34" charset="0"/>
              </a:rPr>
              <a:t> </a:t>
            </a:r>
            <a:r>
              <a:rPr lang="ru-RU" b="1" dirty="0" smtClean="0">
                <a:latin typeface="Candara" panose="020E0502030303020204" pitchFamily="34" charset="0"/>
              </a:rPr>
              <a:t>паренька.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b="1" dirty="0" smtClean="0">
                <a:latin typeface="Candara" panose="020E0502030303020204" pitchFamily="34" charset="0"/>
              </a:rPr>
              <a:t>Погиб </a:t>
            </a:r>
            <a:r>
              <a:rPr lang="ru-RU" b="1" dirty="0">
                <a:latin typeface="Candara" panose="020E0502030303020204" pitchFamily="34" charset="0"/>
              </a:rPr>
              <a:t>Михаил </a:t>
            </a:r>
            <a:r>
              <a:rPr lang="ru-RU" b="1" dirty="0" err="1">
                <a:latin typeface="Candara" panose="020E0502030303020204" pitchFamily="34" charset="0"/>
              </a:rPr>
              <a:t>Стрекаловский</a:t>
            </a:r>
            <a:r>
              <a:rPr lang="ru-RU" b="1" dirty="0">
                <a:latin typeface="Candara" panose="020E0502030303020204" pitchFamily="34" charset="0"/>
              </a:rPr>
              <a:t> из Вычегодского.</a:t>
            </a:r>
          </a:p>
        </p:txBody>
      </p:sp>
    </p:spTree>
    <p:extLst>
      <p:ext uri="{BB962C8B-B14F-4D97-AF65-F5344CB8AC3E}">
        <p14:creationId xmlns:p14="http://schemas.microsoft.com/office/powerpoint/2010/main" val="3533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ndara" panose="020E0502030303020204" pitchFamily="34" charset="0"/>
              </a:rPr>
              <a:t>МИХАИЛ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СТРЕКАЛОВСКИЙ</a:t>
            </a:r>
            <a:r>
              <a:rPr lang="ru-RU" sz="3200" b="1" dirty="0" smtClean="0">
                <a:latin typeface="Candara" panose="020E0502030303020204" pitchFamily="34" charset="0"/>
              </a:rPr>
              <a:t> (1976 – 1996)</a:t>
            </a:r>
            <a:endParaRPr lang="ru-RU" sz="3200" b="1" dirty="0"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556792"/>
            <a:ext cx="5688632" cy="504056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500" b="1" dirty="0">
                <a:latin typeface="Candara" panose="020E0502030303020204" pitchFamily="34" charset="0"/>
              </a:rPr>
              <a:t>Вот он и вернулся домой, Миша </a:t>
            </a:r>
            <a:r>
              <a:rPr lang="ru-RU" sz="1500" b="1" dirty="0" err="1">
                <a:latin typeface="Candara" panose="020E0502030303020204" pitchFamily="34" charset="0"/>
              </a:rPr>
              <a:t>Стрекаловский</a:t>
            </a:r>
            <a:r>
              <a:rPr lang="ru-RU" sz="1500" b="1" dirty="0">
                <a:latin typeface="Candara" panose="020E0502030303020204" pitchFamily="34" charset="0"/>
              </a:rPr>
              <a:t>. Вернулся до срока – горестным «Грузом-200». Вернулся с войны, которую лукаво называли военным конфликтом.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>
                <a:latin typeface="Candara" panose="020E0502030303020204" pitchFamily="34" charset="0"/>
              </a:rPr>
              <a:t>Мише оставалось дослужить каких-то полгода…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>
                <a:latin typeface="Candara" panose="020E0502030303020204" pitchFamily="34" charset="0"/>
              </a:rPr>
              <a:t>Он был самым обыкновенным парнем. Учился в вычегодской школе № 75, потом в ПТУ № 4, получил специальность столяра-плотника.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>
                <a:latin typeface="Candara" panose="020E0502030303020204" pitchFamily="34" charset="0"/>
              </a:rPr>
              <a:t>11 декабря 1994 года Михаила призвали в армию. Как раз в этот день в Чечню вошли Федеральные войска</a:t>
            </a:r>
            <a:r>
              <a:rPr lang="ru-RU" sz="1500" b="1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 smtClean="0">
                <a:latin typeface="Candara" panose="020E0502030303020204" pitchFamily="34" charset="0"/>
              </a:rPr>
              <a:t> Он дважды </a:t>
            </a:r>
            <a:r>
              <a:rPr lang="ru-RU" sz="1500" b="1" dirty="0">
                <a:latin typeface="Candara" panose="020E0502030303020204" pitchFamily="34" charset="0"/>
              </a:rPr>
              <a:t>направлялся в командировки на территорию </a:t>
            </a:r>
            <a:r>
              <a:rPr lang="ru-RU" sz="1500" b="1" dirty="0" smtClean="0">
                <a:latin typeface="Candara" panose="020E0502030303020204" pitchFamily="34" charset="0"/>
              </a:rPr>
              <a:t>Чечни </a:t>
            </a:r>
            <a:r>
              <a:rPr lang="ru-RU" sz="1500" b="1" dirty="0">
                <a:latin typeface="Candara" panose="020E0502030303020204" pitchFamily="34" charset="0"/>
              </a:rPr>
              <a:t>в </a:t>
            </a:r>
            <a:r>
              <a:rPr lang="ru-RU" sz="1500" b="1" dirty="0" smtClean="0">
                <a:latin typeface="Candara" panose="020E0502030303020204" pitchFamily="34" charset="0"/>
              </a:rPr>
              <a:t>составе </a:t>
            </a:r>
            <a:r>
              <a:rPr lang="ru-RU" sz="1500" b="1" dirty="0">
                <a:latin typeface="Candara" panose="020E0502030303020204" pitchFamily="34" charset="0"/>
              </a:rPr>
              <a:t>1 батальона частей оперативного назначения МВД в должности стрелка. Первая командировка </a:t>
            </a:r>
            <a:r>
              <a:rPr lang="ru-RU" sz="1500" b="1" dirty="0" smtClean="0">
                <a:latin typeface="Candara" panose="020E0502030303020204" pitchFamily="34" charset="0"/>
              </a:rPr>
              <a:t>- в </a:t>
            </a:r>
            <a:r>
              <a:rPr lang="ru-RU" sz="1500" b="1" dirty="0">
                <a:latin typeface="Candara" panose="020E0502030303020204" pitchFamily="34" charset="0"/>
              </a:rPr>
              <a:t>период с 22 апреля по 26 октября 1995 года, вторая </a:t>
            </a:r>
            <a:r>
              <a:rPr lang="ru-RU" sz="1500" b="1" dirty="0" smtClean="0">
                <a:latin typeface="Candara" panose="020E0502030303020204" pitchFamily="34" charset="0"/>
              </a:rPr>
              <a:t>- в </a:t>
            </a:r>
            <a:r>
              <a:rPr lang="ru-RU" sz="1500" b="1" dirty="0">
                <a:latin typeface="Candara" panose="020E0502030303020204" pitchFamily="34" charset="0"/>
              </a:rPr>
              <a:t>период с 12 февраля по 29 марта 1996 года, где </a:t>
            </a:r>
            <a:r>
              <a:rPr lang="ru-RU" sz="1500" b="1" dirty="0" smtClean="0">
                <a:latin typeface="Candara" panose="020E0502030303020204" pitchFamily="34" charset="0"/>
              </a:rPr>
              <a:t>Михаил принимал участие </a:t>
            </a:r>
            <a:r>
              <a:rPr lang="ru-RU" sz="1500" b="1" dirty="0">
                <a:latin typeface="Candara" panose="020E0502030303020204" pitchFamily="34" charset="0"/>
              </a:rPr>
              <a:t>в боевых действиях.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500" b="1" dirty="0" smtClean="0">
                <a:latin typeface="Candara" panose="020E0502030303020204" pitchFamily="34" charset="0"/>
              </a:rPr>
              <a:t>Из </a:t>
            </a:r>
            <a:r>
              <a:rPr lang="ru-RU" sz="1500" b="1" dirty="0">
                <a:latin typeface="Candara" panose="020E0502030303020204" pitchFamily="34" charset="0"/>
              </a:rPr>
              <a:t>Чечни последнее письмо от Миши родные получили 20 марта 1996 года. А 29 марта этого же года Михаил </a:t>
            </a:r>
            <a:r>
              <a:rPr lang="ru-RU" sz="1500" b="1" dirty="0" smtClean="0">
                <a:latin typeface="Candara" panose="020E0502030303020204" pitchFamily="34" charset="0"/>
              </a:rPr>
              <a:t>Юрьевич </a:t>
            </a:r>
            <a:r>
              <a:rPr lang="ru-RU" sz="1500" b="1" dirty="0" err="1" smtClean="0">
                <a:latin typeface="Candara" panose="020E0502030303020204" pitchFamily="34" charset="0"/>
              </a:rPr>
              <a:t>Стрекаловский</a:t>
            </a:r>
            <a:r>
              <a:rPr lang="ru-RU" sz="1500" b="1" dirty="0" smtClean="0">
                <a:latin typeface="Candara" panose="020E0502030303020204" pitchFamily="34" charset="0"/>
              </a:rPr>
              <a:t> </a:t>
            </a:r>
            <a:r>
              <a:rPr lang="ru-RU" sz="1500" b="1" dirty="0">
                <a:latin typeface="Candara" panose="020E0502030303020204" pitchFamily="34" charset="0"/>
              </a:rPr>
              <a:t>погиб, выполняя боевое задание.</a:t>
            </a:r>
          </a:p>
          <a:p>
            <a:endParaRPr lang="ru-RU" sz="14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ndara" panose="020E0502030303020204" pitchFamily="34" charset="0"/>
              </a:rPr>
              <a:t> </a:t>
            </a:r>
            <a:endParaRPr lang="ru-RU" sz="1400" dirty="0">
              <a:latin typeface="Candara" panose="020E05020303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80572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АНДРЕЙ КАРПИН (1965 – 1996)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84784"/>
            <a:ext cx="5544616" cy="464137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 smtClean="0">
                <a:latin typeface="Candara" panose="020E0502030303020204" pitchFamily="34" charset="0"/>
              </a:rPr>
              <a:t>Андрей Васильевич Карпин родился </a:t>
            </a:r>
            <a:r>
              <a:rPr lang="ru-RU" sz="2600" b="1" dirty="0">
                <a:latin typeface="Candara" panose="020E0502030303020204" pitchFamily="34" charset="0"/>
              </a:rPr>
              <a:t>10 января 1965 г. в Петрозаводске. Окончил профессионально-техническое училище №1 Петрозаводска в 1983 г., получив профессию электромонтера по обслуживанию и ремонту электрооборудования. </a:t>
            </a:r>
            <a:endParaRPr lang="ru-RU" sz="2600" b="1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 smtClean="0">
                <a:latin typeface="Candara" panose="020E0502030303020204" pitchFamily="34" charset="0"/>
              </a:rPr>
              <a:t>Срочную </a:t>
            </a:r>
            <a:r>
              <a:rPr lang="ru-RU" sz="2600" b="1" dirty="0">
                <a:latin typeface="Candara" panose="020E0502030303020204" pitchFamily="34" charset="0"/>
              </a:rPr>
              <a:t>службу проходил радистом в городе </a:t>
            </a:r>
            <a:r>
              <a:rPr lang="ru-RU" sz="2600" b="1" dirty="0" smtClean="0">
                <a:latin typeface="Candara" panose="020E0502030303020204" pitchFamily="34" charset="0"/>
              </a:rPr>
              <a:t>Коряжма. </a:t>
            </a:r>
            <a:r>
              <a:rPr lang="ru-RU" sz="2600" b="1" dirty="0">
                <a:latin typeface="Candara" panose="020E0502030303020204" pitchFamily="34" charset="0"/>
              </a:rPr>
              <a:t>После ее окончания остался на сверхсрочную. Был начальником радиостанции в звании прапорщика.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latin typeface="Candara" panose="020E0502030303020204" pitchFamily="34" charset="0"/>
              </a:rPr>
              <a:t>25 февраля 1995 г. выехал в Чечню в составе милицейского батальона, где был начальником связи. Их батальон стоял под г. Аргун. </a:t>
            </a:r>
            <a:endParaRPr lang="ru-RU" sz="2600" b="1" dirty="0" smtClean="0">
              <a:latin typeface="Candara" panose="020E0502030303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 smtClean="0">
                <a:latin typeface="Candara" panose="020E0502030303020204" pitchFamily="34" charset="0"/>
              </a:rPr>
              <a:t>16 </a:t>
            </a:r>
            <a:r>
              <a:rPr lang="ru-RU" sz="2600" b="1" dirty="0">
                <a:latin typeface="Candara" panose="020E0502030303020204" pitchFamily="34" charset="0"/>
              </a:rPr>
              <a:t>мая 1995 г. пропал без вести. Как выяснилось позже, он вместе с сержантом Сергеем </a:t>
            </a:r>
            <a:r>
              <a:rPr lang="ru-RU" sz="2600" b="1" dirty="0" err="1">
                <a:latin typeface="Candara" panose="020E0502030303020204" pitchFamily="34" charset="0"/>
              </a:rPr>
              <a:t>Шкмеруком</a:t>
            </a:r>
            <a:r>
              <a:rPr lang="ru-RU" sz="2600" b="1" dirty="0">
                <a:latin typeface="Candara" panose="020E0502030303020204" pitchFamily="34" charset="0"/>
              </a:rPr>
              <a:t> из Мурманска был расстрелян под селом </a:t>
            </a:r>
            <a:r>
              <a:rPr lang="ru-RU" sz="2600" b="1" dirty="0" err="1">
                <a:latin typeface="Candara" panose="020E0502030303020204" pitchFamily="34" charset="0"/>
              </a:rPr>
              <a:t>Агиш-Батой</a:t>
            </a:r>
            <a:r>
              <a:rPr lang="ru-RU" sz="2600" b="1" dirty="0">
                <a:latin typeface="Candara" panose="020E0502030303020204" pitchFamily="34" charset="0"/>
              </a:rPr>
              <a:t> где-то в июне </a:t>
            </a:r>
            <a:r>
              <a:rPr lang="ru-RU" sz="2600" b="1" dirty="0" smtClean="0">
                <a:latin typeface="Candara" panose="020E0502030303020204" pitchFamily="34" charset="0"/>
              </a:rPr>
              <a:t>1996</a:t>
            </a:r>
            <a:r>
              <a:rPr lang="ru-RU" sz="1800" dirty="0"/>
              <a:t> </a:t>
            </a:r>
            <a:r>
              <a:rPr lang="ru-RU" sz="2600" b="1" dirty="0" smtClean="0">
                <a:latin typeface="Candara" panose="020E0502030303020204" pitchFamily="34" charset="0"/>
              </a:rPr>
              <a:t> </a:t>
            </a:r>
            <a:r>
              <a:rPr lang="ru-RU" sz="2600" b="1" dirty="0">
                <a:latin typeface="Candara" panose="020E0502030303020204" pitchFamily="34" charset="0"/>
              </a:rPr>
              <a:t>г. Могила была найдена его мамой и Комитетом солдатских </a:t>
            </a:r>
            <a:r>
              <a:rPr lang="ru-RU" sz="2600" b="1" dirty="0" smtClean="0">
                <a:latin typeface="Candara" panose="020E0502030303020204" pitchFamily="34" charset="0"/>
              </a:rPr>
              <a:t>матерей. </a:t>
            </a:r>
            <a:endParaRPr lang="ru-RU" sz="2600" b="1" dirty="0">
              <a:latin typeface="Candara" panose="020E0502030303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latin typeface="Candara" panose="020E0502030303020204" pitchFamily="34" charset="0"/>
              </a:rPr>
              <a:t>Награжден орденом Мужества (посмертно), медалями.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latin typeface="Candara" panose="020E0502030303020204" pitchFamily="34" charset="0"/>
              </a:rPr>
              <a:t>Похоронен в Коряжме на городском кладбище.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55471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1487</Words>
  <Application>Microsoft Office PowerPoint</Application>
  <PresentationFormat>Экран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Я ЧЕЧНЁЮ КОНТУЖЕН…</vt:lpstr>
      <vt:lpstr>ПЕРВАЯ ЧЕЧЕНСКАЯ</vt:lpstr>
      <vt:lpstr>ВОЙНА, КРОВЬ И ГОРЕ…</vt:lpstr>
      <vt:lpstr>ВМЕСТО СЫНА МЕДАЛЬ…</vt:lpstr>
      <vt:lpstr>ДМИТРИЙ СОРОКИН (1976 – 1996)</vt:lpstr>
      <vt:lpstr>Архангельская область, город Котлас, улица Багратиона, дом 10  (фасад здания средней школы № 17).  Торжественное открытие мемориальной доски состоялось  22 февраля 2009 года. </vt:lpstr>
      <vt:lpstr>Презентация PowerPoint</vt:lpstr>
      <vt:lpstr>МИХАИЛ СТРЕКАЛОВСКИЙ (1976 – 1996)</vt:lpstr>
      <vt:lpstr>АНДРЕЙ КАРПИН (1965 – 1996)</vt:lpstr>
      <vt:lpstr>АЛЕКСЕЙ НОГОВИЦЫН (1976 – 1995)</vt:lpstr>
      <vt:lpstr>Архангельская область, город Коряжма, ул. Набережная, д. 1 (профессиональный технический лицей № 5)   Дата установки: 1 сентября 2006 года. </vt:lpstr>
      <vt:lpstr>ВТОРАЯ ЧЕЧЕНСКАЯ</vt:lpstr>
      <vt:lpstr>АНДРЕЙ ЗАЙКИН (1979 – 2000)</vt:lpstr>
      <vt:lpstr>Архангельская область, город Котлас, улица Ушакова, дом 6 «а»  (фасад средней школы № 1).  Торжественное открытие памятной доски А. В. Зайкину состоялось  19 января 2015 года, в годовщину гибели. </vt:lpstr>
      <vt:lpstr>РУСЛАН КИЛЮШИК (1979 – 2001)</vt:lpstr>
      <vt:lpstr>Архангельская область, город Котлас, поселок Вычегодский, улица Ульянова,  дом 34 (в фойе Котласского транспортного техникума).  Торжественное открытие мемориальной доски состоялось  4 апреля 2016 года   </vt:lpstr>
      <vt:lpstr>ВЛАДИМИР БАУЛИН (1985 – 2005)</vt:lpstr>
      <vt:lpstr>ИГОРЬ МАЗАНОВ (1979 – 1999)</vt:lpstr>
      <vt:lpstr>Архангельская область, город Коряжма, ул. Набережная, 22  (средняя школа № 1) Дата установки: 1 сентября 2006 года.</vt:lpstr>
      <vt:lpstr>ПАМЯТЬ НЕ ДАЁТ ЗАБЫТЬ…</vt:lpstr>
      <vt:lpstr>Я ЧЕЧНЁЮ КОНТУЖЕН…</vt:lpstr>
      <vt:lpstr>     Котласская центральная городская библиотека</vt:lpstr>
    </vt:vector>
  </TitlesOfParts>
  <Company>Котласская централизованная библиотечная система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не ждали повесток…»</dc:title>
  <dc:creator>Читальный Зал</dc:creator>
  <cp:lastModifiedBy>Bibliograf</cp:lastModifiedBy>
  <cp:revision>86</cp:revision>
  <dcterms:created xsi:type="dcterms:W3CDTF">2013-11-27T12:27:20Z</dcterms:created>
  <dcterms:modified xsi:type="dcterms:W3CDTF">2021-04-09T14:32:16Z</dcterms:modified>
</cp:coreProperties>
</file>