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2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8" r:id="rId11"/>
    <p:sldId id="269" r:id="rId12"/>
    <p:sldId id="271" r:id="rId13"/>
    <p:sldId id="272" r:id="rId14"/>
    <p:sldId id="274" r:id="rId15"/>
    <p:sldId id="276" r:id="rId16"/>
    <p:sldId id="277" r:id="rId17"/>
    <p:sldId id="278" r:id="rId18"/>
    <p:sldId id="279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2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2" r:id="rId48"/>
    <p:sldId id="325" r:id="rId49"/>
    <p:sldId id="326" r:id="rId50"/>
    <p:sldId id="353" r:id="rId5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Shape 6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3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3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ru"/>
              <a:t>Мастер-класс по фотографии</a:t>
            </a:r>
          </a:p>
          <a:p>
            <a:pPr lvl="0" algn="r">
              <a:spcBef>
                <a:spcPts val="0"/>
              </a:spcBef>
              <a:buNone/>
            </a:pPr>
            <a:r>
              <a:rPr lang="ru" sz="1800"/>
              <a:t>Делаем лучший портрет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493577" y="44191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ru" sz="1400" dirty="0"/>
              <a:t>Илья Олегович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ru" sz="1400" dirty="0"/>
              <a:t> Касаткин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7" name="Shape 57" descr="ZSF 0003 — копия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8612" y="-125"/>
            <a:ext cx="453877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2808000" cy="483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912725"/>
            <a:ext cx="3879300" cy="408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 b="1">
                <a:solidFill>
                  <a:schemeClr val="dk1"/>
                </a:solidFill>
                <a:highlight>
                  <a:srgbClr val="FFFFFF"/>
                </a:highlight>
              </a:rPr>
              <a:t>В портретной фотографии, руки обычно не видны. Но вы можете поэкспериментировать со своими руками, по-разному прикасаясь к лицу, к волосам. Важно: никаких плоских ладоней. Они не должны быть видны с тыльной стороны, только с наружной.</a:t>
            </a:r>
          </a:p>
        </p:txBody>
      </p:sp>
      <p:pic>
        <p:nvPicPr>
          <p:cNvPr id="136" name="Shape 136" descr="posing 000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000" y="919162"/>
            <a:ext cx="4953000" cy="330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2808000" cy="3971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11700" y="742975"/>
            <a:ext cx="3879300" cy="3825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 b="1">
                <a:solidFill>
                  <a:schemeClr val="dk1"/>
                </a:solidFill>
                <a:highlight>
                  <a:srgbClr val="FFFFFF"/>
                </a:highlight>
              </a:rPr>
              <a:t>Интересный эффект может быть создан с помощью диагоналей. И не обязательно всегда держать камеру на одном и том же уровне. Не бойтесь наклонить ее. Это поможет открыть интересные ракурсы.</a:t>
            </a:r>
          </a:p>
        </p:txBody>
      </p:sp>
      <p:pic>
        <p:nvPicPr>
          <p:cNvPr id="143" name="Shape 143" descr="posing 000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000" y="742975"/>
            <a:ext cx="4953000" cy="330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11700" y="759000"/>
            <a:ext cx="2963400" cy="3810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 b="1">
                <a:solidFill>
                  <a:schemeClr val="dk1"/>
                </a:solidFill>
                <a:highlight>
                  <a:srgbClr val="FFFFFF"/>
                </a:highlight>
              </a:rPr>
              <a:t>Руки за спиной. Очень комфортная поза для всех, кто пока ещё немного смущается фотокамеры. В такой же позе Вы можете стоять, опершись на стену (ищите стены с интересной фактурой).</a:t>
            </a:r>
          </a:p>
        </p:txBody>
      </p:sp>
      <p:pic>
        <p:nvPicPr>
          <p:cNvPr id="157" name="Shape 157" descr="posing 002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666750"/>
            <a:ext cx="5715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311700" y="759000"/>
            <a:ext cx="3117300" cy="4191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 b="1">
                <a:solidFill>
                  <a:schemeClr val="dk1"/>
                </a:solidFill>
                <a:highlight>
                  <a:srgbClr val="FFFFFF"/>
                </a:highlight>
              </a:rPr>
              <a:t>Очень легкая и красивая поза для офисного портрета. Нужно перевеситься немного в сторону, опустив голову немного вниз и повернув её к камере. И не забывайте про вытянутую лебединую шею Нефертити (даже, когда нужно опустить голову)</a:t>
            </a:r>
          </a:p>
        </p:txBody>
      </p:sp>
      <p:pic>
        <p:nvPicPr>
          <p:cNvPr id="164" name="Shape 164" descr="posing 002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555600"/>
            <a:ext cx="5715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 b="1">
                <a:solidFill>
                  <a:schemeClr val="dk1"/>
                </a:solidFill>
                <a:highlight>
                  <a:srgbClr val="FFFFFF"/>
                </a:highlight>
              </a:rPr>
              <a:t>Красивая и уютная поза, очень подходит для съемки в помещении, сидя на диване. Можно включить в кадр элементы (признаки) своего хобби.</a:t>
            </a:r>
          </a:p>
        </p:txBody>
      </p:sp>
      <p:pic>
        <p:nvPicPr>
          <p:cNvPr id="178" name="Shape 178" descr="posing 004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666750"/>
            <a:ext cx="5715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2808000" cy="450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311700" y="816100"/>
            <a:ext cx="3117300" cy="4091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 b="1">
                <a:solidFill>
                  <a:schemeClr val="dk1"/>
                </a:solidFill>
                <a:highlight>
                  <a:srgbClr val="FFFFFF"/>
                </a:highlight>
              </a:rPr>
              <a:t>Поза прекрасно подходит, если Вы сидите на кровати, в кресле, на полу. Для того, чтобы создать ощущение уюта, возьмите чашку в руки. </a:t>
            </a:r>
            <a:br>
              <a:rPr lang="ru" sz="1800" b="1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ru" sz="1800" b="1">
                <a:solidFill>
                  <a:schemeClr val="dk1"/>
                </a:solidFill>
                <a:highlight>
                  <a:srgbClr val="FFFFFF"/>
                </a:highlight>
              </a:rPr>
              <a:t>Очень хорошая поза для осени, зимы или прохладной погоды. Не забывайте про элементы своего хобби.</a:t>
            </a:r>
          </a:p>
        </p:txBody>
      </p:sp>
      <p:pic>
        <p:nvPicPr>
          <p:cNvPr id="192" name="Shape 192" descr="posing 004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666750"/>
            <a:ext cx="5715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2808000" cy="472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171800" y="666750"/>
            <a:ext cx="3257100" cy="442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 b="1">
                <a:solidFill>
                  <a:schemeClr val="dk1"/>
                </a:solidFill>
                <a:highlight>
                  <a:srgbClr val="FFFFFF"/>
                </a:highlight>
              </a:rPr>
              <a:t>Часто перекрещенные руки или ноги, являются признаком замкнутости, и создают некий барьер, но пробуйте нарушать правила.. Тут важна улыбка (губы СЛЕГКА приоткрыты). Не забывайте про Нефертити :)</a:t>
            </a:r>
          </a:p>
        </p:txBody>
      </p:sp>
      <p:pic>
        <p:nvPicPr>
          <p:cNvPr id="199" name="Shape 199" descr="posing 002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666750"/>
            <a:ext cx="5715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2808000" cy="408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311700" y="408000"/>
            <a:ext cx="3117300" cy="4456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 b="1" dirty="0">
                <a:solidFill>
                  <a:schemeClr val="dk1"/>
                </a:solidFill>
                <a:highlight>
                  <a:srgbClr val="FFFFFF"/>
                </a:highlight>
              </a:rPr>
              <a:t>Не всегда обязательно как-то ставить руки. Это абсолютно нормально, если они будут просто расслабленные. То же самое, касается и ног, главное правило предполагает, что ОДНА нога обязательно поддерживает тело. </a:t>
            </a:r>
          </a:p>
        </p:txBody>
      </p:sp>
      <p:pic>
        <p:nvPicPr>
          <p:cNvPr id="206" name="Shape 206" descr="posing 008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614125"/>
            <a:ext cx="5715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2808000" cy="483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311700" y="483300"/>
            <a:ext cx="3117300" cy="447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 b="1">
                <a:solidFill>
                  <a:schemeClr val="dk1"/>
                </a:solidFill>
                <a:highlight>
                  <a:srgbClr val="FFFFFF"/>
                </a:highlight>
              </a:rPr>
              <a:t>Еще один вариант для съемки в полный рост, его можно использовать в качестве отправной точки. Полностью, или частично, руки (большие пальцы) можно положить в карманы. Для полных:  попробуйте лопатки сильно свести вместе, и попробуйте немного разные углы разворота к камере</a:t>
            </a:r>
            <a:br>
              <a:rPr lang="ru" sz="1800" b="1">
                <a:solidFill>
                  <a:schemeClr val="dk1"/>
                </a:solidFill>
                <a:highlight>
                  <a:srgbClr val="FFFFFF"/>
                </a:highlight>
              </a:rPr>
            </a:br>
            <a:endParaRPr lang="ru" sz="1800" b="1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213" name="Shape 213" descr="posing 008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555600"/>
            <a:ext cx="5715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311700" y="3394850"/>
            <a:ext cx="8520600" cy="1662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000">
                <a:solidFill>
                  <a:srgbClr val="222222"/>
                </a:solidFill>
                <a:highlight>
                  <a:srgbClr val="FFFFFF"/>
                </a:highlight>
              </a:rPr>
              <a:t>Чаще всего самые удачные позы — это самые простые позы. </a:t>
            </a:r>
          </a:p>
          <a:p>
            <a:pPr lvl="0">
              <a:spcBef>
                <a:spcPts val="0"/>
              </a:spcBef>
              <a:buNone/>
            </a:pPr>
            <a:r>
              <a:rPr lang="ru" sz="3000">
                <a:solidFill>
                  <a:srgbClr val="222222"/>
                </a:solidFill>
                <a:highlight>
                  <a:srgbClr val="FFFFFF"/>
                </a:highlight>
              </a:rPr>
              <a:t>Не изобретайте велосипед</a:t>
            </a:r>
          </a:p>
        </p:txBody>
      </p:sp>
      <p:pic>
        <p:nvPicPr>
          <p:cNvPr id="1026" name="Picture 2" descr="Картинки смешные асан (52 фото) » Юмор, позитив и много смешных картинок">
            <a:extLst>
              <a:ext uri="{FF2B5EF4-FFF2-40B4-BE49-F238E27FC236}">
                <a16:creationId xmlns:a16="http://schemas.microsoft.com/office/drawing/2014/main" id="{DF28C21C-98A0-4FA7-ABE1-E628F4D40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801" y="85750"/>
            <a:ext cx="3410844" cy="337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2475" y="432479"/>
            <a:ext cx="3240300" cy="2523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ru" sz="2400" b="1" dirty="0">
                <a:solidFill>
                  <a:schemeClr val="dk1"/>
                </a:solidFill>
                <a:highlight>
                  <a:srgbClr val="F9F9F9"/>
                </a:highlight>
              </a:rPr>
              <a:t>Самые глупые вещи делаются именно с серьезным выражением лица </a:t>
            </a:r>
            <a:br>
              <a:rPr lang="ru" sz="2400" b="1" dirty="0">
                <a:solidFill>
                  <a:schemeClr val="dk1"/>
                </a:solidFill>
                <a:highlight>
                  <a:srgbClr val="F9F9F9"/>
                </a:highlight>
              </a:rPr>
            </a:br>
            <a:r>
              <a:rPr lang="ru" sz="1800" b="1" dirty="0">
                <a:solidFill>
                  <a:schemeClr val="dk1"/>
                </a:solidFill>
                <a:highlight>
                  <a:srgbClr val="F9F9F9"/>
                </a:highlight>
              </a:rPr>
              <a:t>[ Барон Мюнгхаузен ]</a:t>
            </a:r>
          </a:p>
        </p:txBody>
      </p:sp>
      <p:pic>
        <p:nvPicPr>
          <p:cNvPr id="69" name="Shape 69" descr="Мюнхаузен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2775" y="790654"/>
            <a:ext cx="5731225" cy="433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354675" y="4058950"/>
            <a:ext cx="8520600" cy="1084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1"/>
              <a:t>С основными позами для портрета мы разобрались. А что мы можем сказать про это фото? Поза? Глаза? Губы? Зубы?  :)</a:t>
            </a:r>
          </a:p>
        </p:txBody>
      </p:sp>
      <p:pic>
        <p:nvPicPr>
          <p:cNvPr id="232" name="Shape 232" descr="Мюнхаузен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5925" y="0"/>
            <a:ext cx="5372136" cy="405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131575" y="165225"/>
            <a:ext cx="8851500" cy="456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1"/>
              <a:t>Из чего состоит любое фотографическое сообщение [ 2 ]</a:t>
            </a:r>
          </a:p>
        </p:txBody>
      </p:sp>
      <p:pic>
        <p:nvPicPr>
          <p:cNvPr id="238" name="Shape 238" descr="003  Состав фотографии - фон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062" y="622125"/>
            <a:ext cx="7748524" cy="452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311700" y="1172600"/>
            <a:ext cx="8520600" cy="2976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b="1">
                <a:solidFill>
                  <a:srgbClr val="FFFFFF"/>
                </a:solidFill>
              </a:rPr>
              <a:t>Не используйте слишком пёстрый фон. Вы на нём будете теряться, как этот текст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311700" y="612075"/>
            <a:ext cx="8520600" cy="4316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b="1"/>
              <a:t>Слишком много мелких деталей - тоже не очень хороший вариант фона. Ваш зритель будет очень отвлекаться от Вашей персоны, как Вы сейчас отвлекаетесь от текста, разглядывая этот орнамент</a:t>
            </a:r>
            <a:r>
              <a:rPr lang="ru"/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311700" y="1004775"/>
            <a:ext cx="8520600" cy="3241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b="1"/>
              <a:t>Если Вы делаете фото на фоне листвы, деревьев, кустов, отойдите от них подальше, чтобы они слились в общий фон без мелких деталей, как здесь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311700" y="719450"/>
            <a:ext cx="8520600" cy="3994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b="1"/>
              <a:t>Хорошим фоном может послужить любая фактурная поверхность: бетонная стена здания, старый забор, старая ободранная афиша. Такой фон часто используется для портретов  в “глянце” и в  рекламе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311700" y="838600"/>
            <a:ext cx="8520600" cy="3554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b="1">
                <a:solidFill>
                  <a:srgbClr val="FFFFFF"/>
                </a:solidFill>
              </a:rPr>
              <a:t>Интересная фактура стен - это идеальный фон для портрета. Ищите фактуры по пути домой, на работу, на прогулке в своём районе.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191375" y="128850"/>
            <a:ext cx="4544100" cy="490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ru" sz="3000" b="1">
                <a:solidFill>
                  <a:srgbClr val="FFFFFF"/>
                </a:solidFill>
              </a:rPr>
              <a:t>Мест, которые послужат Вам прекрасным фоном для портрета, очень много. Мы их часто не замечаем. Находите их  и обязательно</a:t>
            </a:r>
          </a:p>
          <a:p>
            <a:pPr lvl="0" algn="l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ru" sz="3000" b="1">
                <a:solidFill>
                  <a:srgbClr val="FFFFFF"/>
                </a:solidFill>
              </a:rPr>
              <a:t>снимайте  на телефон, чтобы не забыть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311700" y="4349100"/>
            <a:ext cx="8520600" cy="794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1"/>
              <a:t>С фоном для портрета мы разобрались. А что мы можем сказать про фон на этом фото? </a:t>
            </a:r>
          </a:p>
        </p:txBody>
      </p:sp>
      <p:pic>
        <p:nvPicPr>
          <p:cNvPr id="290" name="Shape 290" descr="Мюнхаузен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3925" y="0"/>
            <a:ext cx="5756162" cy="434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155500" y="105400"/>
            <a:ext cx="8851500" cy="456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1"/>
              <a:t>Из чего состоит любое фотографическое сообщение [ 3 ]</a:t>
            </a:r>
          </a:p>
        </p:txBody>
      </p:sp>
      <p:pic>
        <p:nvPicPr>
          <p:cNvPr id="296" name="Shape 296" descr="004 Состав фотографии - свет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475" y="562299"/>
            <a:ext cx="7851051" cy="45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50325" y="676500"/>
            <a:ext cx="5116500" cy="1149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ru" sz="3000" b="1"/>
              <a:t>Наше фотографическое сообщение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27625" y="1963975"/>
            <a:ext cx="4939200" cy="3179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1" u="sng" dirty="0">
                <a:solidFill>
                  <a:srgbClr val="434343"/>
                </a:solidFill>
              </a:rPr>
              <a:t>Каждая</a:t>
            </a:r>
            <a:r>
              <a:rPr lang="ru" sz="2400" b="1" dirty="0">
                <a:solidFill>
                  <a:srgbClr val="434343"/>
                </a:solidFill>
              </a:rPr>
              <a:t> фотография, размещённая нами в интернете с публичным доступом, является фотографическим СООБЩЕНИЕМ для нашей целевой аудитории (ЦА)</a:t>
            </a:r>
            <a:r>
              <a:rPr lang="ru" sz="2400" b="1" dirty="0"/>
              <a:t> </a:t>
            </a:r>
          </a:p>
        </p:txBody>
      </p:sp>
      <p:pic>
        <p:nvPicPr>
          <p:cNvPr id="76" name="Shape 76" descr="Сайт знакомств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8810" y="-125"/>
            <a:ext cx="357517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ctrTitle"/>
          </p:nvPr>
        </p:nvSpPr>
        <p:spPr>
          <a:xfrm>
            <a:off x="311700" y="382775"/>
            <a:ext cx="8520600" cy="957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073763"/>
                </a:solidFill>
              </a:rPr>
              <a:t>ЗАДАЧА № 1 при съёмке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subTitle" idx="1"/>
          </p:nvPr>
        </p:nvSpPr>
        <p:spPr>
          <a:xfrm>
            <a:off x="311700" y="1524650"/>
            <a:ext cx="8520600" cy="3307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1">
                <a:solidFill>
                  <a:srgbClr val="073763"/>
                </a:solidFill>
              </a:rPr>
              <a:t>Создать качественный исходный материал, который не надо потом пропускать через 20 фильтров и фотошопить. Как выполнить это важнейшее правило: 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1">
                <a:solidFill>
                  <a:srgbClr val="073763"/>
                </a:solidFill>
              </a:rPr>
              <a:t>а) свет, хороший свет. ХОРОШИЙ СВЕТ !!!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1">
                <a:solidFill>
                  <a:srgbClr val="073763"/>
                </a:solidFill>
              </a:rPr>
              <a:t>б) минималистичный фон и отсутствие визуального мусора в кадре;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1">
                <a:solidFill>
                  <a:srgbClr val="073763"/>
                </a:solidFill>
              </a:rPr>
              <a:t>в) подходящий ракурс (не забываем и про Нефертити)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Shape 307" descr="0002 Голливудский портрет 0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020050" cy="356235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152400" y="3890400"/>
            <a:ext cx="8520600" cy="9633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ru" sz="2400" b="1"/>
              <a:t>Голливудская схема освещения. Источник прямого света спереди сверху в лоб - тени на лице (“бабочка”)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Shape 313" descr="0003 Голливудский портрет 0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381875" cy="356235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152400" y="3714750"/>
            <a:ext cx="8520600" cy="1321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ru" sz="2400" b="1"/>
              <a:t>Источник прямого света спереди. Модель стоит впритык к фону (но не прислонившись) и дальше от источника света - есть небольшая тень сзади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Shape 319" descr="0004 Голливудский портрет 0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458075" cy="356235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152400" y="392260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ru" sz="2400" b="1"/>
              <a:t>Источник РАССЕЯННОГО света сбоку (все тени МЯГЧЕ)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Shape 325" descr="0005 Голливудский портрет 0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366249" cy="427164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5518650" y="152400"/>
            <a:ext cx="3458400" cy="44433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ru" sz="2400" b="1"/>
              <a:t>Два источника РАССЕЯННОГО света. Полностью рассеянный свет </a:t>
            </a:r>
            <a:r>
              <a:rPr lang="ru" sz="2400" b="1" u="sng">
                <a:solidFill>
                  <a:srgbClr val="A61C00"/>
                </a:solidFill>
              </a:rPr>
              <a:t>(как на улице в облачную погоду)</a:t>
            </a:r>
            <a:r>
              <a:rPr lang="ru" sz="2400" b="1">
                <a:solidFill>
                  <a:srgbClr val="A61C00"/>
                </a:solidFill>
              </a:rPr>
              <a:t> </a:t>
            </a:r>
            <a:r>
              <a:rPr lang="ru" sz="2400" b="1"/>
              <a:t> даёт очень мягкий рисунок и полное отсутствие теней. </a:t>
            </a:r>
            <a:r>
              <a:rPr lang="ru" sz="2400" b="1">
                <a:solidFill>
                  <a:srgbClr val="A61C00"/>
                </a:solidFill>
              </a:rPr>
              <a:t>Это лучший свет для проблемной кожи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311550" y="0"/>
            <a:ext cx="8520900" cy="61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b="1">
                <a:solidFill>
                  <a:srgbClr val="A61C00"/>
                </a:solidFill>
              </a:rPr>
              <a:t>ВАЖНО !</a:t>
            </a:r>
          </a:p>
        </p:txBody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214750" y="740775"/>
            <a:ext cx="8740800" cy="4220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434343"/>
                </a:solidFill>
              </a:rPr>
              <a:t>При недостатке освещения камера смартфона, в отличие от настоящего фотоаппарата, не позволяет получить качественные снимки. Для получения снимка хорошего качества камере смартфона необходим </a:t>
            </a:r>
            <a:r>
              <a:rPr lang="ru" b="1" dirty="0">
                <a:solidFill>
                  <a:srgbClr val="FF0000"/>
                </a:solidFill>
              </a:rPr>
              <a:t>СВЕТ! ХОРОШИЙ СВЕТ !!! 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434343"/>
                </a:solidFill>
              </a:rPr>
              <a:t>Самый лучший свет для фотографии - </a:t>
            </a:r>
            <a:r>
              <a:rPr lang="ru" b="1" u="sng" dirty="0">
                <a:solidFill>
                  <a:srgbClr val="434343"/>
                </a:solidFill>
              </a:rPr>
              <a:t>ЕСТЕСТВЕННЫЙ</a:t>
            </a:r>
            <a:r>
              <a:rPr lang="ru" b="1" dirty="0">
                <a:solidFill>
                  <a:srgbClr val="434343"/>
                </a:solidFill>
              </a:rPr>
              <a:t>. Ни одна студия не даст свет лучше, чем тот, который дают небеса (лёгкая облачность).</a:t>
            </a:r>
            <a:br>
              <a:rPr lang="ru" b="1" dirty="0">
                <a:solidFill>
                  <a:srgbClr val="434343"/>
                </a:solidFill>
              </a:rPr>
            </a:br>
            <a:r>
              <a:rPr lang="ru" b="1" dirty="0">
                <a:solidFill>
                  <a:srgbClr val="434343"/>
                </a:solidFill>
              </a:rPr>
              <a:t>Локации с хорошим ЕСТЕСТВЕННЫМ светом </a:t>
            </a:r>
            <a:r>
              <a:rPr lang="ru" b="1" u="sng" dirty="0">
                <a:solidFill>
                  <a:srgbClr val="434343"/>
                </a:solidFill>
              </a:rPr>
              <a:t>(ЛОВИТЕ СВЕТ!)</a:t>
            </a:r>
            <a:r>
              <a:rPr lang="ru" b="1" dirty="0">
                <a:solidFill>
                  <a:srgbClr val="434343"/>
                </a:solidFill>
              </a:rPr>
              <a:t>: </a:t>
            </a:r>
          </a:p>
          <a:p>
            <a:pPr marL="457200" lvl="0" indent="-228600" algn="just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Char char="-"/>
            </a:pPr>
            <a:r>
              <a:rPr lang="ru" b="1" dirty="0">
                <a:solidFill>
                  <a:srgbClr val="434343"/>
                </a:solidFill>
              </a:rPr>
              <a:t>улица (облачная погода, отраженный от здания свет), </a:t>
            </a:r>
          </a:p>
          <a:p>
            <a:pPr marL="457200" lvl="0" indent="-228600" algn="just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Char char="-"/>
            </a:pPr>
            <a:r>
              <a:rPr lang="ru" b="1" dirty="0">
                <a:solidFill>
                  <a:srgbClr val="434343"/>
                </a:solidFill>
              </a:rPr>
              <a:t>у окна в помещении.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434343"/>
                </a:solidFill>
              </a:rPr>
              <a:t>Локации с хорошим ИСКУССТВЕННЫМ светом: </a:t>
            </a:r>
          </a:p>
          <a:p>
            <a:pPr marL="457200" lvl="0" indent="-228600" algn="just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Char char="-"/>
            </a:pPr>
            <a:r>
              <a:rPr lang="ru" b="1" dirty="0">
                <a:solidFill>
                  <a:srgbClr val="434343"/>
                </a:solidFill>
              </a:rPr>
              <a:t>выставочные залы (галереи).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title"/>
          </p:nvPr>
        </p:nvSpPr>
        <p:spPr>
          <a:xfrm>
            <a:off x="311700" y="311400"/>
            <a:ext cx="8520600" cy="4445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Кого мы увидим на следующем слайде? Кто угадает???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title"/>
          </p:nvPr>
        </p:nvSpPr>
        <p:spPr>
          <a:xfrm>
            <a:off x="311700" y="3885731"/>
            <a:ext cx="8520600" cy="1027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1" dirty="0"/>
              <a:t>Со светом для портрета мы немного разобрались, и что мы теперь сможем сказать про свет на этом фото? Погода? Тени? Отражатели? </a:t>
            </a:r>
          </a:p>
        </p:txBody>
      </p:sp>
      <p:pic>
        <p:nvPicPr>
          <p:cNvPr id="394" name="Shape 394" descr="Мюнхаузен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9706" y="0"/>
            <a:ext cx="4986143" cy="3732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Shape 400" descr="005 Состав фотографии - содержание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012" y="450899"/>
            <a:ext cx="8041979" cy="46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3A22F62-9311-4DD2-BF71-47FF95CC3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Shape 405" descr="Экзюпери в одном направлении — копия — копия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 descr="Состав фотографии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586" y="911374"/>
            <a:ext cx="7252825" cy="423212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142850"/>
            <a:ext cx="8520600" cy="768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b="1"/>
              <a:t>Из чего состоит любое фотографическое сообщение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Shape 410" descr="Hobby 0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34381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Shape 411" descr="Hobby 00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3798" y="0"/>
            <a:ext cx="4800200" cy="286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Shape 416" descr="Hobby 00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20447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Shape 421" descr="Hobby 00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0367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Shape 426" descr="Hobby 00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38717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Shape 431" descr="Hobby 00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74753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Shape 436" descr="Hobby 00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73810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Shape 441" descr="Hobby 00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5983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Shape 457" descr="DSC00923 — копия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66174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Shape 458" descr="DSC0092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4875" y="0"/>
            <a:ext cx="339801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Shape 475" descr="Мюнхаузен — копия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8225" y="0"/>
            <a:ext cx="680756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>
            <a:spLocks noGrp="1"/>
          </p:cNvSpPr>
          <p:nvPr>
            <p:ph type="title"/>
          </p:nvPr>
        </p:nvSpPr>
        <p:spPr>
          <a:xfrm>
            <a:off x="311700" y="4660300"/>
            <a:ext cx="8520600" cy="48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1"/>
              <a:t>Что нам (ЦА) сообщает этот кадр о человеке? </a:t>
            </a:r>
          </a:p>
        </p:txBody>
      </p:sp>
      <p:pic>
        <p:nvPicPr>
          <p:cNvPr id="481" name="Shape 481" descr="Мюнхаузен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3812" y="0"/>
            <a:ext cx="6236362" cy="471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 descr="002 Состав фотографии - поза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262" y="514200"/>
            <a:ext cx="7933475" cy="462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b="1">
                <a:solidFill>
                  <a:srgbClr val="CC0000"/>
                </a:solidFill>
              </a:rPr>
              <a:t>ПОСЛЕСЛОВИЕ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758300" y="152400"/>
            <a:ext cx="5073900" cy="4787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 b="1">
                <a:solidFill>
                  <a:srgbClr val="073763"/>
                </a:solidFill>
                <a:highlight>
                  <a:srgbClr val="FFFFFF"/>
                </a:highlight>
              </a:rPr>
              <a:t>!!! НЕФЕРТИТИ</a:t>
            </a:r>
          </a:p>
          <a:p>
            <a:pPr lvl="0">
              <a:spcBef>
                <a:spcPts val="0"/>
              </a:spcBef>
              <a:buNone/>
            </a:pPr>
            <a:r>
              <a:rPr lang="ru" sz="2400" b="1">
                <a:solidFill>
                  <a:srgbClr val="073763"/>
                </a:solidFill>
                <a:highlight>
                  <a:srgbClr val="FFFFFF"/>
                </a:highlight>
              </a:rPr>
              <a:t>При позировании создаём и держим царственное состояние Нефертити:  </a:t>
            </a:r>
          </a:p>
          <a:p>
            <a:pPr lvl="0">
              <a:spcBef>
                <a:spcPts val="0"/>
              </a:spcBef>
              <a:buNone/>
            </a:pPr>
            <a:r>
              <a:rPr lang="ru" sz="2400" b="1">
                <a:solidFill>
                  <a:srgbClr val="073763"/>
                </a:solidFill>
                <a:highlight>
                  <a:srgbClr val="FFFFFF"/>
                </a:highlight>
              </a:rPr>
              <a:t>спокойное лицо, загадочная полуулыбка, вытянутая вперед по-лебединому шея. </a:t>
            </a:r>
          </a:p>
          <a:p>
            <a:pPr lvl="0">
              <a:spcBef>
                <a:spcPts val="0"/>
              </a:spcBef>
              <a:buNone/>
            </a:pPr>
            <a:r>
              <a:rPr lang="ru" sz="2400" b="1">
                <a:solidFill>
                  <a:srgbClr val="073763"/>
                </a:solidFill>
                <a:highlight>
                  <a:srgbClr val="FFFFFF"/>
                </a:highlight>
              </a:rPr>
              <a:t>____________________________</a:t>
            </a:r>
          </a:p>
          <a:p>
            <a:pPr lvl="0">
              <a:spcBef>
                <a:spcPts val="0"/>
              </a:spcBef>
              <a:buNone/>
            </a:pPr>
            <a:endParaRPr sz="2400" b="1">
              <a:solidFill>
                <a:srgbClr val="073763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ru" sz="1800" b="1">
                <a:solidFill>
                  <a:srgbClr val="073763"/>
                </a:solidFill>
                <a:highlight>
                  <a:srgbClr val="FFFFFF"/>
                </a:highlight>
              </a:rPr>
              <a:t>Слегка вытянутая вперёд шея позволяет избежать ненужных складок и сделать овал лица на фото более чётким</a:t>
            </a:r>
          </a:p>
        </p:txBody>
      </p:sp>
      <p:pic>
        <p:nvPicPr>
          <p:cNvPr id="94" name="Shape 94" descr="Нефертити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522512" cy="478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2808000" cy="440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440100"/>
            <a:ext cx="3442500" cy="4263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 b="1">
                <a:solidFill>
                  <a:schemeClr val="dk1"/>
                </a:solidFill>
                <a:highlight>
                  <a:srgbClr val="FFFFFF"/>
                </a:highlight>
              </a:rPr>
              <a:t>Простой способ сделать модель стройнее.  Станьте в профиль, голову поверните к камере.  Немного опустите подбородок, плечо немного приподнято,  но не слишком.  Между плечом и подбородком должно остаться расстояние. Не забывайте про вытянутую вперед шею Нефертити</a:t>
            </a:r>
          </a:p>
        </p:txBody>
      </p:sp>
      <p:pic>
        <p:nvPicPr>
          <p:cNvPr id="108" name="Shape 108" descr="posing 000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4125" y="555600"/>
            <a:ext cx="5389875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117300" cy="3179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 b="1">
                <a:solidFill>
                  <a:schemeClr val="dk1"/>
                </a:solidFill>
                <a:highlight>
                  <a:srgbClr val="FFFFFF"/>
                </a:highlight>
              </a:rPr>
              <a:t>Одна из самых лучших и простых поз. Девушка переносит тяжесть на одну ногу, немного изогнув тело.</a:t>
            </a:r>
          </a:p>
        </p:txBody>
      </p:sp>
      <p:pic>
        <p:nvPicPr>
          <p:cNvPr id="115" name="Shape 115" descr="posing 002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63150"/>
            <a:ext cx="5715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2808000" cy="440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11700" y="759000"/>
            <a:ext cx="2974200" cy="3954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 b="1">
                <a:solidFill>
                  <a:schemeClr val="dk1"/>
                </a:solidFill>
                <a:highlight>
                  <a:srgbClr val="FFFFFF"/>
                </a:highlight>
              </a:rPr>
              <a:t>Очень хороший способ использовать стену, или какой-то объект в портретной съемке. Немного касайтесь вертикальной поверхности руками. Если стена светлая, она будет служить дополнительным отражателем света и уменьшит тени на лице.</a:t>
            </a:r>
          </a:p>
        </p:txBody>
      </p:sp>
      <p:pic>
        <p:nvPicPr>
          <p:cNvPr id="122" name="Shape 122" descr="posing 000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555600"/>
            <a:ext cx="5715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1060</Words>
  <Application>Microsoft Office PowerPoint</Application>
  <PresentationFormat>Экран (16:9)</PresentationFormat>
  <Paragraphs>59</Paragraphs>
  <Slides>50</Slides>
  <Notes>50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2" baseType="lpstr">
      <vt:lpstr>Arial</vt:lpstr>
      <vt:lpstr>Simple Light</vt:lpstr>
      <vt:lpstr>Мастер-класс по фотографии Делаем лучший портрет</vt:lpstr>
      <vt:lpstr>Презентация PowerPoint</vt:lpstr>
      <vt:lpstr>Наше фотографическое сообщение</vt:lpstr>
      <vt:lpstr>Из чего состоит любое фотографическое сообщение</vt:lpstr>
      <vt:lpstr>Презентация PowerPoint</vt:lpstr>
      <vt:lpstr>!!! НЕФЕРТИТИ При позировании создаём и держим царственное состояние Нефертити:   спокойное лицо, загадочная полуулыбка, вытянутая вперед по-лебединому шея.  ____________________________  Слегка вытянутая вперёд шея позволяет избежать ненужных складок и сделать овал лица на фото более чётким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Чаще всего самые удачные позы — это самые простые позы.  Не изобретайте велосипед</vt:lpstr>
      <vt:lpstr>С основными позами для портрета мы разобрались. А что мы можем сказать про это фото? Поза? Глаза? Губы? Зубы?  :)</vt:lpstr>
      <vt:lpstr>Из чего состоит любое фотографическое сообщение [ 2 ]</vt:lpstr>
      <vt:lpstr>Не используйте слишком пёстрый фон. Вы на нём будете теряться, как этот текст</vt:lpstr>
      <vt:lpstr>Слишком много мелких деталей - тоже не очень хороший вариант фона. Ваш зритель будет очень отвлекаться от Вашей персоны, как Вы сейчас отвлекаетесь от текста, разглядывая этот орнамент.</vt:lpstr>
      <vt:lpstr>Если Вы делаете фото на фоне листвы, деревьев, кустов, отойдите от них подальше, чтобы они слились в общий фон без мелких деталей, как здесь</vt:lpstr>
      <vt:lpstr>Хорошим фоном может послужить любая фактурная поверхность: бетонная стена здания, старый забор, старая ободранная афиша. Такой фон часто используется для портретов  в “глянце” и в  рекламе</vt:lpstr>
      <vt:lpstr>Интересная фактура стен - это идеальный фон для портрета. Ищите фактуры по пути домой, на работу, на прогулке в своём районе. </vt:lpstr>
      <vt:lpstr>Мест, которые послужат Вам прекрасным фоном для портрета, очень много. Мы их часто не замечаем. Находите их  и обязательно снимайте  на телефон, чтобы не забыть</vt:lpstr>
      <vt:lpstr>С фоном для портрета мы разобрались. А что мы можем сказать про фон на этом фото? </vt:lpstr>
      <vt:lpstr>Из чего состоит любое фотографическое сообщение [ 3 ]</vt:lpstr>
      <vt:lpstr>ЗАДАЧА № 1 при съёмке</vt:lpstr>
      <vt:lpstr>Голливудская схема освещения. Источник прямого света спереди сверху в лоб - тени на лице (“бабочка”)</vt:lpstr>
      <vt:lpstr>Источник прямого света спереди. Модель стоит впритык к фону (но не прислонившись) и дальше от источника света - есть небольшая тень сзади</vt:lpstr>
      <vt:lpstr>Источник РАССЕЯННОГО света сбоку (все тени МЯГЧЕ)</vt:lpstr>
      <vt:lpstr>Два источника РАССЕЯННОГО света. Полностью рассеянный свет (как на улице в облачную погоду)  даёт очень мягкий рисунок и полное отсутствие теней. Это лучший свет для проблемной кожи</vt:lpstr>
      <vt:lpstr>ВАЖНО !</vt:lpstr>
      <vt:lpstr>Кого мы увидим на следующем слайде? Кто угадает??? </vt:lpstr>
      <vt:lpstr>Со светом для портрета мы немного разобрались, и что мы теперь сможем сказать про свет на этом фото? Погода? Тени? Отражатели?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нам (ЦА) сообщает этот кадр о человеке? </vt:lpstr>
      <vt:lpstr>ПОСЛЕСЛОВИЕ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по фотографии Делаем лучший портрет</dc:title>
  <dc:creator>Илья Касаткин</dc:creator>
  <cp:lastModifiedBy>Илья Касаткин</cp:lastModifiedBy>
  <cp:revision>2</cp:revision>
  <dcterms:modified xsi:type="dcterms:W3CDTF">2023-05-13T05:45:33Z</dcterms:modified>
</cp:coreProperties>
</file>